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8A9"/>
    <a:srgbClr val="0657A8"/>
    <a:srgbClr val="FEB8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3" d="100"/>
          <a:sy n="73" d="100"/>
        </p:scale>
        <p:origin x="1560" y="77"/>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1" y="1"/>
            <a:ext cx="3043343" cy="467071"/>
          </a:xfrm>
          <a:prstGeom prst="rect">
            <a:avLst/>
          </a:prstGeom>
        </p:spPr>
        <p:txBody>
          <a:bodyPr vert="horz" lIns="93324" tIns="46662" rIns="93324" bIns="46662" rtlCol="0"/>
          <a:lstStyle>
            <a:lvl1pPr algn="r">
              <a:defRPr sz="1200"/>
            </a:lvl1pPr>
          </a:lstStyle>
          <a:p>
            <a:fld id="{AA7F96A5-B40C-4591-A94D-05A85DE82A47}" type="datetimeFigureOut">
              <a:rPr lang="en-US"/>
              <a:t>2/14/2020</a:t>
            </a:fld>
            <a:endParaRPr/>
          </a:p>
        </p:txBody>
      </p:sp>
      <p:sp>
        <p:nvSpPr>
          <p:cNvPr id="4" name="Footer Placeholder 3"/>
          <p:cNvSpPr>
            <a:spLocks noGrp="1"/>
          </p:cNvSpPr>
          <p:nvPr>
            <p:ph type="ftr" sz="quarter" idx="2"/>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1" y="8842030"/>
            <a:ext cx="3043343" cy="467070"/>
          </a:xfrm>
          <a:prstGeom prst="rect">
            <a:avLst/>
          </a:prstGeom>
        </p:spPr>
        <p:txBody>
          <a:bodyPr vert="horz" lIns="93324" tIns="46662" rIns="93324" bIns="46662"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1" y="1"/>
            <a:ext cx="3043343" cy="467071"/>
          </a:xfrm>
          <a:prstGeom prst="rect">
            <a:avLst/>
          </a:prstGeom>
        </p:spPr>
        <p:txBody>
          <a:bodyPr vert="horz" lIns="93324" tIns="46662" rIns="93324" bIns="46662" rtlCol="0"/>
          <a:lstStyle>
            <a:lvl1pPr algn="r">
              <a:defRPr sz="1200"/>
            </a:lvl1pPr>
          </a:lstStyle>
          <a:p>
            <a:fld id="{A27FC828-8F12-4CF0-9AF3-FA4FDDB6EB28}" type="datetimeFigureOut">
              <a:rPr lang="en-US"/>
              <a:t>2/14/2020</a:t>
            </a:fld>
            <a:endParaRPr/>
          </a:p>
        </p:txBody>
      </p:sp>
      <p:sp>
        <p:nvSpPr>
          <p:cNvPr id="4" name="Slide Image Placeholder 3"/>
          <p:cNvSpPr>
            <a:spLocks noGrp="1" noRot="1" noChangeAspect="1"/>
          </p:cNvSpPr>
          <p:nvPr>
            <p:ph type="sldImg" idx="2"/>
          </p:nvPr>
        </p:nvSpPr>
        <p:spPr>
          <a:xfrm>
            <a:off x="1477963" y="1163638"/>
            <a:ext cx="4067175" cy="3141662"/>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24" tIns="46662" rIns="93324" bIns="46662"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2/14/2020</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awaiipacifichealt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awaiipacifichealth.org/health-wellness/continuing-education/342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Lori.Kaneshige@Kapiolani.org"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1698" y="705395"/>
            <a:ext cx="2078084" cy="6106885"/>
          </a:xfrm>
        </p:spPr>
        <p:txBody>
          <a:bodyPr/>
          <a:lstStyle/>
          <a:p>
            <a:pPr algn="ctr"/>
            <a:endParaRPr lang="en-US" sz="1200" u="sng" dirty="0" smtClean="0"/>
          </a:p>
          <a:p>
            <a:pPr algn="ctr"/>
            <a:r>
              <a:rPr lang="en-US" sz="1200" u="sng" dirty="0" smtClean="0"/>
              <a:t>To </a:t>
            </a:r>
            <a:r>
              <a:rPr lang="en-US" sz="1200" u="sng" dirty="0"/>
              <a:t>Register and Pay for this offering:</a:t>
            </a:r>
            <a:endParaRPr lang="en-US" sz="1200" dirty="0"/>
          </a:p>
          <a:p>
            <a:pPr lvl="0" algn="ctr"/>
            <a:r>
              <a:rPr lang="en-US" sz="1200" dirty="0"/>
              <a:t>Go to </a:t>
            </a:r>
            <a:r>
              <a:rPr lang="en-US" sz="1200" u="sng" dirty="0" smtClean="0">
                <a:hlinkClick r:id="rId3"/>
              </a:rPr>
              <a:t>https://www.hawaiipacifichealth.org/</a:t>
            </a:r>
            <a:endParaRPr lang="en-US" sz="1200" u="sng" dirty="0" smtClean="0"/>
          </a:p>
          <a:p>
            <a:pPr lvl="0" algn="ctr"/>
            <a:r>
              <a:rPr lang="en-US" sz="1200" dirty="0" smtClean="0"/>
              <a:t>Health &amp; Wellness</a:t>
            </a:r>
          </a:p>
          <a:p>
            <a:pPr lvl="0" algn="ctr"/>
            <a:r>
              <a:rPr lang="en-US" sz="1200" dirty="0" smtClean="0"/>
              <a:t>Continuing </a:t>
            </a:r>
            <a:r>
              <a:rPr lang="en-US" sz="1200" dirty="0"/>
              <a:t>Education</a:t>
            </a:r>
          </a:p>
          <a:p>
            <a:pPr lvl="0" algn="ctr"/>
            <a:r>
              <a:rPr lang="en-US" sz="1200" dirty="0" smtClean="0"/>
              <a:t>Month—April </a:t>
            </a:r>
            <a:endParaRPr lang="en-US" sz="1200" dirty="0"/>
          </a:p>
          <a:p>
            <a:pPr lvl="0" algn="ctr"/>
            <a:r>
              <a:rPr lang="en-US" sz="1200" dirty="0" smtClean="0"/>
              <a:t>Foundations of Pediatric Hematology Nursing</a:t>
            </a:r>
            <a:endParaRPr lang="en-US" sz="1200" dirty="0"/>
          </a:p>
          <a:p>
            <a:pPr algn="ctr"/>
            <a:endParaRPr lang="en-US" sz="1200" i="1" dirty="0"/>
          </a:p>
          <a:p>
            <a:pPr algn="ctr"/>
            <a:r>
              <a:rPr lang="en-US" sz="1200" i="1" dirty="0" smtClean="0"/>
              <a:t>OR</a:t>
            </a:r>
          </a:p>
          <a:p>
            <a:pPr algn="ctr"/>
            <a:endParaRPr lang="en-US" sz="1200" dirty="0"/>
          </a:p>
          <a:p>
            <a:pPr algn="ctr"/>
            <a:r>
              <a:rPr lang="en-US" sz="1200" u="sng" dirty="0"/>
              <a:t>You can use this link:</a:t>
            </a:r>
            <a:endParaRPr lang="en-US" sz="1200" dirty="0"/>
          </a:p>
          <a:p>
            <a:pPr algn="ctr"/>
            <a:r>
              <a:rPr lang="en-US" sz="1200" dirty="0"/>
              <a:t> </a:t>
            </a:r>
            <a:r>
              <a:rPr lang="en-US" sz="1200" dirty="0">
                <a:hlinkClick r:id="rId4"/>
              </a:rPr>
              <a:t>https://www.hawaiipacifichealth.org/health-wellness/continuing-education/3428</a:t>
            </a:r>
            <a:endParaRPr lang="en-US" sz="1200" dirty="0"/>
          </a:p>
          <a:p>
            <a:endParaRPr lang="en-US" dirty="0"/>
          </a:p>
        </p:txBody>
      </p:sp>
      <p:sp>
        <p:nvSpPr>
          <p:cNvPr id="4" name="Text Placeholder 3"/>
          <p:cNvSpPr>
            <a:spLocks noGrp="1"/>
          </p:cNvSpPr>
          <p:nvPr>
            <p:ph type="body" sz="quarter" idx="12"/>
          </p:nvPr>
        </p:nvSpPr>
        <p:spPr>
          <a:xfrm>
            <a:off x="6907772" y="957129"/>
            <a:ext cx="2803071" cy="1784510"/>
          </a:xfrm>
        </p:spPr>
        <p:txBody>
          <a:bodyPr/>
          <a:lstStyle/>
          <a:p>
            <a:pPr algn="ctr"/>
            <a:r>
              <a:rPr lang="en-US" sz="2600" dirty="0" smtClean="0">
                <a:solidFill>
                  <a:srgbClr val="0658A9"/>
                </a:solidFill>
              </a:rPr>
              <a:t>Foundations of Pediatric Hematology Nursing</a:t>
            </a:r>
          </a:p>
          <a:p>
            <a:pPr algn="ctr"/>
            <a:endParaRPr lang="en-US" sz="2600" dirty="0">
              <a:solidFill>
                <a:srgbClr val="0658A9"/>
              </a:solidFill>
            </a:endParaRPr>
          </a:p>
        </p:txBody>
      </p:sp>
      <p:sp>
        <p:nvSpPr>
          <p:cNvPr id="6" name="Text Placeholder 5"/>
          <p:cNvSpPr>
            <a:spLocks noGrp="1"/>
          </p:cNvSpPr>
          <p:nvPr>
            <p:ph type="body" sz="quarter" idx="14"/>
          </p:nvPr>
        </p:nvSpPr>
        <p:spPr>
          <a:xfrm>
            <a:off x="7154469" y="2623559"/>
            <a:ext cx="2556374" cy="2902170"/>
          </a:xfrm>
          <a:ln>
            <a:noFill/>
          </a:ln>
        </p:spPr>
        <p:txBody>
          <a:bodyPr/>
          <a:lstStyle/>
          <a:p>
            <a:pPr algn="ctr">
              <a:lnSpc>
                <a:spcPct val="100000"/>
              </a:lnSpc>
            </a:pPr>
            <a:endParaRPr lang="en-US" sz="1000" dirty="0" smtClean="0"/>
          </a:p>
          <a:p>
            <a:pPr algn="ctr">
              <a:lnSpc>
                <a:spcPct val="100000"/>
              </a:lnSpc>
            </a:pPr>
            <a:endParaRPr lang="en-US" sz="1000" dirty="0"/>
          </a:p>
          <a:p>
            <a:pPr algn="ctr">
              <a:lnSpc>
                <a:spcPct val="100000"/>
              </a:lnSpc>
            </a:pPr>
            <a:r>
              <a:rPr lang="en-US" sz="2000" b="1" dirty="0" smtClean="0">
                <a:solidFill>
                  <a:schemeClr val="tx1"/>
                </a:solidFill>
              </a:rPr>
              <a:t>Thursday,</a:t>
            </a:r>
          </a:p>
          <a:p>
            <a:pPr algn="ctr">
              <a:lnSpc>
                <a:spcPct val="100000"/>
              </a:lnSpc>
            </a:pPr>
            <a:r>
              <a:rPr lang="en-US" sz="2000" b="1" dirty="0" smtClean="0">
                <a:solidFill>
                  <a:schemeClr val="tx1"/>
                </a:solidFill>
              </a:rPr>
              <a:t>April </a:t>
            </a:r>
            <a:r>
              <a:rPr lang="en-US" sz="2000" b="1" dirty="0" smtClean="0">
                <a:solidFill>
                  <a:schemeClr val="tx1"/>
                </a:solidFill>
              </a:rPr>
              <a:t>23, 2020</a:t>
            </a:r>
            <a:endParaRPr lang="en-US" sz="2000" b="1" dirty="0" smtClean="0">
              <a:solidFill>
                <a:schemeClr val="tx1"/>
              </a:solidFill>
            </a:endParaRPr>
          </a:p>
          <a:p>
            <a:pPr algn="ctr">
              <a:lnSpc>
                <a:spcPct val="100000"/>
              </a:lnSpc>
            </a:pPr>
            <a:r>
              <a:rPr lang="en-US" sz="1800" b="1" dirty="0" smtClean="0">
                <a:solidFill>
                  <a:schemeClr val="tx1"/>
                </a:solidFill>
              </a:rPr>
              <a:t>7:00 AM – 3:30 PM</a:t>
            </a:r>
          </a:p>
          <a:p>
            <a:pPr algn="ctr">
              <a:lnSpc>
                <a:spcPct val="100000"/>
              </a:lnSpc>
            </a:pPr>
            <a:r>
              <a:rPr lang="en-US" sz="1800" b="1" dirty="0">
                <a:solidFill>
                  <a:schemeClr val="tx1"/>
                </a:solidFill>
              </a:rPr>
              <a:t>Conference Room </a:t>
            </a:r>
            <a:r>
              <a:rPr lang="en-US" sz="1800" b="1" dirty="0" smtClean="0">
                <a:solidFill>
                  <a:schemeClr val="tx1"/>
                </a:solidFill>
              </a:rPr>
              <a:t>B</a:t>
            </a:r>
            <a:endParaRPr lang="en-US" sz="1800" b="1" dirty="0">
              <a:solidFill>
                <a:schemeClr val="tx1"/>
              </a:solidFill>
            </a:endParaRPr>
          </a:p>
          <a:p>
            <a:pPr algn="ctr">
              <a:lnSpc>
                <a:spcPct val="100000"/>
              </a:lnSpc>
            </a:pPr>
            <a:r>
              <a:rPr lang="en-US" sz="1400" dirty="0" smtClean="0">
                <a:solidFill>
                  <a:schemeClr val="tx1"/>
                </a:solidFill>
              </a:rPr>
              <a:t>at</a:t>
            </a:r>
            <a:endParaRPr lang="en-US" sz="1400" dirty="0">
              <a:solidFill>
                <a:schemeClr val="tx1"/>
              </a:solidFill>
            </a:endParaRPr>
          </a:p>
          <a:p>
            <a:pPr algn="ctr"/>
            <a:r>
              <a:rPr lang="en-US" sz="1400" dirty="0" smtClean="0">
                <a:solidFill>
                  <a:schemeClr val="tx1"/>
                </a:solidFill>
              </a:rPr>
              <a:t>Kapi‛olani Medical Center for Women &amp; Children</a:t>
            </a:r>
          </a:p>
          <a:p>
            <a:pPr algn="ctr"/>
            <a:r>
              <a:rPr lang="en-US" sz="1400" dirty="0" smtClean="0">
                <a:solidFill>
                  <a:schemeClr val="tx1"/>
                </a:solidFill>
              </a:rPr>
              <a:t>1319 Punahou Street</a:t>
            </a:r>
          </a:p>
          <a:p>
            <a:pPr algn="ctr"/>
            <a:r>
              <a:rPr lang="en-US" sz="1400" dirty="0" smtClean="0">
                <a:solidFill>
                  <a:schemeClr val="tx1"/>
                </a:solidFill>
              </a:rPr>
              <a:t>Honolulu, HI  96826</a:t>
            </a:r>
          </a:p>
        </p:txBody>
      </p:sp>
      <p:sp>
        <p:nvSpPr>
          <p:cNvPr id="7" name="Text Placeholder 6"/>
          <p:cNvSpPr>
            <a:spLocks noGrp="1"/>
          </p:cNvSpPr>
          <p:nvPr>
            <p:ph type="body" sz="quarter" idx="15"/>
          </p:nvPr>
        </p:nvSpPr>
        <p:spPr/>
        <p:txBody>
          <a:bodyPr/>
          <a:lstStyle/>
          <a:p>
            <a:r>
              <a:rPr lang="en-US" b="1" dirty="0" smtClean="0"/>
              <a:t>Kapi‘olani Medical Center for Women &amp; Children</a:t>
            </a:r>
          </a:p>
          <a:p>
            <a:r>
              <a:rPr lang="en-US" dirty="0" smtClean="0"/>
              <a:t>1319 Punahou Street</a:t>
            </a:r>
          </a:p>
          <a:p>
            <a:r>
              <a:rPr lang="en-US" dirty="0" smtClean="0"/>
              <a:t>Honolulu, HI  96826</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pic>
        <p:nvPicPr>
          <p:cNvPr id="8" name="Picture 7"/>
          <p:cNvPicPr/>
          <p:nvPr/>
        </p:nvPicPr>
        <p:blipFill rotWithShape="1">
          <a:blip r:embed="rId5" cstate="print">
            <a:extLst>
              <a:ext uri="{28A0092B-C50C-407E-A947-70E740481C1C}">
                <a14:useLocalDpi xmlns:a14="http://schemas.microsoft.com/office/drawing/2010/main" val="0"/>
              </a:ext>
            </a:extLst>
          </a:blip>
          <a:srcRect t="11570" b="29841"/>
          <a:stretch/>
        </p:blipFill>
        <p:spPr bwMode="auto">
          <a:xfrm>
            <a:off x="6907772" y="5741670"/>
            <a:ext cx="2962275" cy="107061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255639" y="3489478"/>
            <a:ext cx="2997011" cy="3450865"/>
          </a:xfrm>
          <a:ln>
            <a:noFill/>
          </a:ln>
        </p:spPr>
        <p:txBody>
          <a:bodyPr/>
          <a:lstStyle/>
          <a:p>
            <a:pPr>
              <a:lnSpc>
                <a:spcPct val="100000"/>
              </a:lnSpc>
              <a:spcBef>
                <a:spcPts val="0"/>
              </a:spcBef>
            </a:pPr>
            <a:r>
              <a:rPr lang="en-US" sz="900" b="1" dirty="0" smtClean="0">
                <a:solidFill>
                  <a:schemeClr val="tx1"/>
                </a:solidFill>
              </a:rPr>
              <a:t>Continuing Education:      </a:t>
            </a:r>
          </a:p>
          <a:p>
            <a:pPr>
              <a:lnSpc>
                <a:spcPct val="100000"/>
              </a:lnSpc>
              <a:spcBef>
                <a:spcPts val="0"/>
              </a:spcBef>
            </a:pPr>
            <a:endParaRPr lang="en-US" sz="900" b="1" dirty="0">
              <a:solidFill>
                <a:schemeClr val="tx1"/>
              </a:solidFill>
            </a:endParaRPr>
          </a:p>
          <a:p>
            <a:pPr algn="ctr">
              <a:lnSpc>
                <a:spcPct val="100000"/>
              </a:lnSpc>
              <a:spcBef>
                <a:spcPts val="0"/>
              </a:spcBef>
            </a:pPr>
            <a:r>
              <a:rPr lang="en-US" sz="900" dirty="0" smtClean="0">
                <a:solidFill>
                  <a:schemeClr val="tx1"/>
                </a:solidFill>
              </a:rPr>
              <a:t>           </a:t>
            </a:r>
          </a:p>
          <a:p>
            <a:pPr algn="ctr">
              <a:lnSpc>
                <a:spcPct val="100000"/>
              </a:lnSpc>
              <a:spcBef>
                <a:spcPts val="0"/>
              </a:spcBef>
            </a:pPr>
            <a:endParaRPr lang="en-US" sz="900" dirty="0" smtClean="0">
              <a:solidFill>
                <a:schemeClr val="tx1"/>
              </a:solidFill>
            </a:endParaRPr>
          </a:p>
          <a:p>
            <a:pPr algn="ctr">
              <a:lnSpc>
                <a:spcPct val="100000"/>
              </a:lnSpc>
              <a:spcBef>
                <a:spcPts val="0"/>
              </a:spcBef>
            </a:pPr>
            <a:endParaRPr lang="en-US" sz="900" dirty="0">
              <a:solidFill>
                <a:schemeClr val="tx1"/>
              </a:solidFill>
            </a:endParaRPr>
          </a:p>
          <a:p>
            <a:pPr algn="ctr">
              <a:lnSpc>
                <a:spcPct val="100000"/>
              </a:lnSpc>
              <a:spcBef>
                <a:spcPts val="0"/>
              </a:spcBef>
            </a:pPr>
            <a:r>
              <a:rPr lang="en-US" sz="1000" dirty="0" smtClean="0">
                <a:solidFill>
                  <a:schemeClr val="tx1"/>
                </a:solidFill>
              </a:rPr>
              <a:t>In </a:t>
            </a:r>
            <a:r>
              <a:rPr lang="en-US" sz="1000" dirty="0">
                <a:solidFill>
                  <a:schemeClr val="tx1"/>
                </a:solidFill>
              </a:rPr>
              <a:t>support of improving patient care, Hawai‛i </a:t>
            </a:r>
            <a:r>
              <a:rPr lang="en-US" sz="1000" dirty="0" smtClean="0">
                <a:solidFill>
                  <a:schemeClr val="tx1"/>
                </a:solidFill>
              </a:rPr>
              <a:t>Pacific </a:t>
            </a:r>
            <a:r>
              <a:rPr lang="en-US" sz="1000" dirty="0">
                <a:solidFill>
                  <a:schemeClr val="tx1"/>
                </a:solidFill>
              </a:rPr>
              <a:t>Health is jointly accredited by the </a:t>
            </a:r>
            <a:r>
              <a:rPr lang="en-US" sz="1000" dirty="0" smtClean="0">
                <a:solidFill>
                  <a:schemeClr val="tx1"/>
                </a:solidFill>
              </a:rPr>
              <a:t>  Accreditation </a:t>
            </a:r>
            <a:r>
              <a:rPr lang="en-US" sz="1000" dirty="0">
                <a:solidFill>
                  <a:schemeClr val="tx1"/>
                </a:solidFill>
              </a:rPr>
              <a:t>Council for Continuing Medical Education (ACCME), the Accreditation Council for Pharmacy Education (ACPE), and the American Nurses Credentialing Center (ANCC), to provide continuing education for the healthcare </a:t>
            </a:r>
            <a:r>
              <a:rPr lang="en-US" sz="1000" dirty="0" smtClean="0">
                <a:solidFill>
                  <a:schemeClr val="tx1"/>
                </a:solidFill>
              </a:rPr>
              <a:t>team.</a:t>
            </a:r>
          </a:p>
          <a:p>
            <a:pPr algn="ctr">
              <a:lnSpc>
                <a:spcPct val="100000"/>
              </a:lnSpc>
              <a:spcBef>
                <a:spcPts val="0"/>
              </a:spcBef>
            </a:pPr>
            <a:endParaRPr lang="en-US" sz="1000" dirty="0" smtClean="0">
              <a:solidFill>
                <a:schemeClr val="tx1"/>
              </a:solidFill>
            </a:endParaRPr>
          </a:p>
          <a:p>
            <a:pPr algn="ctr">
              <a:lnSpc>
                <a:spcPct val="100000"/>
              </a:lnSpc>
              <a:spcBef>
                <a:spcPts val="0"/>
              </a:spcBef>
            </a:pPr>
            <a:r>
              <a:rPr lang="en-US" sz="1000" dirty="0">
                <a:solidFill>
                  <a:schemeClr val="tx1"/>
                </a:solidFill>
              </a:rPr>
              <a:t>Hawai‛i Pacific Health designates this live activity for </a:t>
            </a:r>
            <a:r>
              <a:rPr lang="en-US" sz="1000" dirty="0" smtClean="0">
                <a:solidFill>
                  <a:schemeClr val="tx1"/>
                </a:solidFill>
              </a:rPr>
              <a:t>a maximum </a:t>
            </a:r>
            <a:r>
              <a:rPr lang="en-US" sz="1000" dirty="0">
                <a:solidFill>
                  <a:schemeClr val="tx1"/>
                </a:solidFill>
              </a:rPr>
              <a:t>of </a:t>
            </a:r>
            <a:r>
              <a:rPr lang="en-US" sz="1000" dirty="0" smtClean="0">
                <a:solidFill>
                  <a:schemeClr val="tx1"/>
                </a:solidFill>
              </a:rPr>
              <a:t>7.5 </a:t>
            </a:r>
            <a:r>
              <a:rPr lang="en-US" sz="1000" dirty="0">
                <a:solidFill>
                  <a:schemeClr val="tx1"/>
                </a:solidFill>
              </a:rPr>
              <a:t>contact hours for nurses.  </a:t>
            </a:r>
          </a:p>
        </p:txBody>
      </p:sp>
      <p:sp>
        <p:nvSpPr>
          <p:cNvPr id="32" name="Text Placeholder 31"/>
          <p:cNvSpPr>
            <a:spLocks noGrp="1"/>
          </p:cNvSpPr>
          <p:nvPr>
            <p:ph type="body" sz="quarter" idx="31"/>
          </p:nvPr>
        </p:nvSpPr>
        <p:spPr>
          <a:xfrm>
            <a:off x="7080602" y="639680"/>
            <a:ext cx="2790986" cy="2565665"/>
          </a:xfrm>
        </p:spPr>
        <p:txBody>
          <a:bodyPr/>
          <a:lstStyle/>
          <a:p>
            <a:pPr marL="0" lvl="0" indent="0" algn="ctr">
              <a:lnSpc>
                <a:spcPct val="95000"/>
              </a:lnSpc>
              <a:spcBef>
                <a:spcPts val="0"/>
              </a:spcBef>
              <a:buNone/>
            </a:pPr>
            <a:r>
              <a:rPr lang="en-US" sz="1800" b="1" dirty="0">
                <a:solidFill>
                  <a:srgbClr val="0658A9"/>
                </a:solidFill>
              </a:rPr>
              <a:t>Foundations of Pediatric Hematology Nursing</a:t>
            </a:r>
          </a:p>
          <a:p>
            <a:pPr marL="0" indent="0" algn="ctr">
              <a:lnSpc>
                <a:spcPct val="100000"/>
              </a:lnSpc>
              <a:spcBef>
                <a:spcPts val="0"/>
              </a:spcBef>
              <a:buNone/>
            </a:pPr>
            <a:endParaRPr lang="en-US" b="1" dirty="0">
              <a:solidFill>
                <a:schemeClr val="tx1"/>
              </a:solidFill>
            </a:endParaRPr>
          </a:p>
          <a:p>
            <a:pPr marL="0" indent="0" algn="ctr">
              <a:lnSpc>
                <a:spcPct val="100000"/>
              </a:lnSpc>
              <a:spcBef>
                <a:spcPts val="0"/>
              </a:spcBef>
              <a:buNone/>
            </a:pPr>
            <a:endParaRPr lang="en-US" b="1" dirty="0" smtClean="0">
              <a:solidFill>
                <a:schemeClr val="tx1"/>
              </a:solidFill>
            </a:endParaRPr>
          </a:p>
          <a:p>
            <a:pPr marL="0" indent="0" algn="ctr">
              <a:lnSpc>
                <a:spcPct val="100000"/>
              </a:lnSpc>
              <a:spcBef>
                <a:spcPts val="0"/>
              </a:spcBef>
              <a:buNone/>
            </a:pPr>
            <a:r>
              <a:rPr lang="en-US" sz="1400" b="1" dirty="0" smtClean="0">
                <a:solidFill>
                  <a:schemeClr val="tx1"/>
                </a:solidFill>
              </a:rPr>
              <a:t>Thursday, </a:t>
            </a:r>
            <a:r>
              <a:rPr lang="en-US" sz="1400" b="1" dirty="0" smtClean="0">
                <a:solidFill>
                  <a:schemeClr val="tx1"/>
                </a:solidFill>
              </a:rPr>
              <a:t>April 23, 2020</a:t>
            </a:r>
            <a:endParaRPr lang="en-US" sz="1400" b="1" dirty="0" smtClean="0">
              <a:solidFill>
                <a:schemeClr val="tx1"/>
              </a:solidFill>
            </a:endParaRPr>
          </a:p>
          <a:p>
            <a:pPr marL="0" indent="0" algn="ctr">
              <a:lnSpc>
                <a:spcPct val="100000"/>
              </a:lnSpc>
              <a:spcBef>
                <a:spcPts val="0"/>
              </a:spcBef>
              <a:buNone/>
            </a:pPr>
            <a:r>
              <a:rPr lang="en-US" sz="1400" b="1" dirty="0" smtClean="0">
                <a:solidFill>
                  <a:schemeClr val="tx1"/>
                </a:solidFill>
              </a:rPr>
              <a:t>7:00 AM-3:30 PM</a:t>
            </a:r>
          </a:p>
          <a:p>
            <a:pPr marL="0" indent="0" algn="ctr">
              <a:lnSpc>
                <a:spcPct val="100000"/>
              </a:lnSpc>
              <a:spcBef>
                <a:spcPts val="0"/>
              </a:spcBef>
              <a:buNone/>
            </a:pPr>
            <a:r>
              <a:rPr lang="en-US" sz="1400" b="1" dirty="0" smtClean="0">
                <a:solidFill>
                  <a:schemeClr val="tx1"/>
                </a:solidFill>
              </a:rPr>
              <a:t>Conference Room B</a:t>
            </a:r>
          </a:p>
          <a:p>
            <a:pPr marL="0" indent="0" algn="ctr">
              <a:lnSpc>
                <a:spcPct val="100000"/>
              </a:lnSpc>
              <a:spcBef>
                <a:spcPts val="0"/>
              </a:spcBef>
              <a:buNone/>
            </a:pPr>
            <a:r>
              <a:rPr lang="en-US" sz="1400" i="1" dirty="0" smtClean="0">
                <a:solidFill>
                  <a:schemeClr val="tx1"/>
                </a:solidFill>
              </a:rPr>
              <a:t>Registration begins at 6:45 AM</a:t>
            </a:r>
          </a:p>
          <a:p>
            <a:pPr marL="0" indent="0" algn="ctr">
              <a:lnSpc>
                <a:spcPct val="100000"/>
              </a:lnSpc>
              <a:spcBef>
                <a:spcPts val="0"/>
              </a:spcBef>
              <a:buNone/>
            </a:pPr>
            <a:endParaRPr lang="en-US" sz="1400" b="1" dirty="0" smtClean="0">
              <a:solidFill>
                <a:schemeClr val="tx1"/>
              </a:solidFill>
            </a:endParaRPr>
          </a:p>
          <a:p>
            <a:pPr marL="0" indent="0" algn="ctr">
              <a:lnSpc>
                <a:spcPct val="100000"/>
              </a:lnSpc>
              <a:spcBef>
                <a:spcPts val="0"/>
              </a:spcBef>
              <a:buNone/>
            </a:pPr>
            <a:endParaRPr lang="en-US" sz="1400" b="1" dirty="0">
              <a:solidFill>
                <a:schemeClr val="tx1"/>
              </a:solidFill>
            </a:endParaRPr>
          </a:p>
          <a:p>
            <a:pPr marL="0" indent="0" algn="ctr">
              <a:lnSpc>
                <a:spcPct val="100000"/>
              </a:lnSpc>
              <a:spcBef>
                <a:spcPts val="0"/>
              </a:spcBef>
              <a:buNone/>
            </a:pPr>
            <a:r>
              <a:rPr lang="en-US" sz="1400" b="1" dirty="0" smtClean="0">
                <a:solidFill>
                  <a:schemeClr val="tx1"/>
                </a:solidFill>
              </a:rPr>
              <a:t>HPH Employee Cost:  </a:t>
            </a:r>
            <a:r>
              <a:rPr lang="en-US" sz="1400" dirty="0" smtClean="0">
                <a:solidFill>
                  <a:schemeClr val="tx1"/>
                </a:solidFill>
              </a:rPr>
              <a:t>Free</a:t>
            </a:r>
          </a:p>
          <a:p>
            <a:pPr marL="0" indent="0" algn="ctr">
              <a:lnSpc>
                <a:spcPct val="100000"/>
              </a:lnSpc>
              <a:spcBef>
                <a:spcPts val="0"/>
              </a:spcBef>
              <a:buNone/>
            </a:pPr>
            <a:r>
              <a:rPr lang="en-US" sz="1400" i="1" dirty="0" smtClean="0">
                <a:solidFill>
                  <a:schemeClr val="tx1"/>
                </a:solidFill>
              </a:rPr>
              <a:t>Obtain approval from your manager and register on HLC</a:t>
            </a:r>
          </a:p>
          <a:p>
            <a:pPr marL="0" indent="0" algn="ctr">
              <a:lnSpc>
                <a:spcPct val="100000"/>
              </a:lnSpc>
              <a:spcBef>
                <a:spcPts val="0"/>
              </a:spcBef>
              <a:buNone/>
            </a:pPr>
            <a:endParaRPr lang="en-US" sz="1400" b="1" dirty="0">
              <a:solidFill>
                <a:schemeClr val="tx1"/>
              </a:solidFill>
            </a:endParaRPr>
          </a:p>
          <a:p>
            <a:pPr marL="0" indent="0" algn="ctr">
              <a:lnSpc>
                <a:spcPct val="100000"/>
              </a:lnSpc>
              <a:spcBef>
                <a:spcPts val="0"/>
              </a:spcBef>
              <a:buNone/>
            </a:pPr>
            <a:r>
              <a:rPr lang="en-US" sz="1400" b="1" dirty="0" smtClean="0">
                <a:solidFill>
                  <a:schemeClr val="tx1"/>
                </a:solidFill>
              </a:rPr>
              <a:t>Non-HPH Cost: </a:t>
            </a:r>
            <a:r>
              <a:rPr lang="en-US" sz="1400" dirty="0" smtClean="0">
                <a:solidFill>
                  <a:schemeClr val="tx1"/>
                </a:solidFill>
              </a:rPr>
              <a:t>$200</a:t>
            </a:r>
            <a:endParaRPr lang="en-US" sz="1400" dirty="0" smtClean="0">
              <a:solidFill>
                <a:schemeClr val="tx1"/>
              </a:solidFill>
            </a:endParaRPr>
          </a:p>
          <a:p>
            <a:pPr marL="0" indent="0" algn="ctr">
              <a:lnSpc>
                <a:spcPct val="100000"/>
              </a:lnSpc>
              <a:spcBef>
                <a:spcPts val="0"/>
              </a:spcBef>
              <a:buNone/>
            </a:pPr>
            <a:r>
              <a:rPr lang="en-US" sz="1400" i="1" dirty="0" smtClean="0">
                <a:solidFill>
                  <a:schemeClr val="tx1"/>
                </a:solidFill>
              </a:rPr>
              <a:t>(Includes course materials and parking validation)</a:t>
            </a:r>
          </a:p>
          <a:p>
            <a:pPr marL="0" indent="0" algn="ctr">
              <a:lnSpc>
                <a:spcPct val="100000"/>
              </a:lnSpc>
              <a:spcBef>
                <a:spcPts val="0"/>
              </a:spcBef>
              <a:buNone/>
            </a:pPr>
            <a:endParaRPr lang="en-US" sz="1400" i="1" dirty="0" smtClean="0">
              <a:solidFill>
                <a:schemeClr val="tx1"/>
              </a:solidFill>
            </a:endParaRPr>
          </a:p>
          <a:p>
            <a:pPr marL="0" indent="0" algn="ctr">
              <a:lnSpc>
                <a:spcPct val="100000"/>
              </a:lnSpc>
              <a:spcBef>
                <a:spcPts val="0"/>
              </a:spcBef>
              <a:buNone/>
            </a:pPr>
            <a:endParaRPr lang="en-US" sz="1050" b="1" dirty="0" smtClean="0">
              <a:solidFill>
                <a:schemeClr val="tx1"/>
              </a:solidFill>
            </a:endParaRPr>
          </a:p>
        </p:txBody>
      </p:sp>
      <p:sp>
        <p:nvSpPr>
          <p:cNvPr id="35" name="Text Placeholder 34"/>
          <p:cNvSpPr>
            <a:spLocks noGrp="1"/>
          </p:cNvSpPr>
          <p:nvPr>
            <p:ph type="body" sz="quarter" idx="37"/>
          </p:nvPr>
        </p:nvSpPr>
        <p:spPr>
          <a:xfrm>
            <a:off x="7102789" y="4785645"/>
            <a:ext cx="2572851" cy="1053104"/>
          </a:xfrm>
        </p:spPr>
        <p:txBody>
          <a:bodyPr/>
          <a:lstStyle/>
          <a:p>
            <a:pPr algn="ctr">
              <a:spcBef>
                <a:spcPts val="0"/>
              </a:spcBef>
            </a:pPr>
            <a:r>
              <a:rPr lang="en-US" sz="1050" dirty="0" smtClean="0">
                <a:solidFill>
                  <a:schemeClr val="tx1"/>
                </a:solidFill>
              </a:rPr>
              <a:t>For additional information, contact</a:t>
            </a:r>
          </a:p>
          <a:p>
            <a:pPr algn="ctr">
              <a:spcBef>
                <a:spcPts val="0"/>
              </a:spcBef>
            </a:pPr>
            <a:r>
              <a:rPr lang="en-US" sz="1050" dirty="0" smtClean="0">
                <a:solidFill>
                  <a:schemeClr val="tx1"/>
                </a:solidFill>
              </a:rPr>
              <a:t>Lori Kaneshige, MSN, RN at </a:t>
            </a:r>
          </a:p>
          <a:p>
            <a:pPr algn="ctr">
              <a:spcBef>
                <a:spcPts val="0"/>
              </a:spcBef>
            </a:pPr>
            <a:r>
              <a:rPr lang="en-US" sz="1050" dirty="0" smtClean="0">
                <a:solidFill>
                  <a:srgbClr val="0658A9"/>
                </a:solidFill>
                <a:hlinkClick r:id="rId3"/>
              </a:rPr>
              <a:t>Lori.Kaneshige@Kapiolani.org</a:t>
            </a:r>
            <a:endParaRPr lang="en-US" sz="1050" dirty="0" smtClean="0">
              <a:solidFill>
                <a:srgbClr val="0658A9"/>
              </a:solidFill>
            </a:endParaRPr>
          </a:p>
          <a:p>
            <a:pPr algn="ctr">
              <a:spcBef>
                <a:spcPts val="0"/>
              </a:spcBef>
            </a:pPr>
            <a:r>
              <a:rPr lang="en-US" sz="1050" dirty="0" smtClean="0">
                <a:solidFill>
                  <a:schemeClr val="tx1"/>
                </a:solidFill>
              </a:rPr>
              <a:t>or</a:t>
            </a:r>
          </a:p>
          <a:p>
            <a:pPr algn="ctr">
              <a:spcBef>
                <a:spcPts val="0"/>
              </a:spcBef>
            </a:pPr>
            <a:r>
              <a:rPr lang="en-US" sz="1050" dirty="0" smtClean="0">
                <a:solidFill>
                  <a:schemeClr val="tx1"/>
                </a:solidFill>
              </a:rPr>
              <a:t>(808) 983-6409</a:t>
            </a:r>
            <a:endParaRPr lang="en-US" sz="1050" dirty="0">
              <a:solidFill>
                <a:schemeClr val="tx1"/>
              </a:solidFill>
            </a:endParaRPr>
          </a:p>
        </p:txBody>
      </p:sp>
      <p:sp>
        <p:nvSpPr>
          <p:cNvPr id="37" name="Text Placeholder 36"/>
          <p:cNvSpPr>
            <a:spLocks noGrp="1"/>
          </p:cNvSpPr>
          <p:nvPr>
            <p:ph type="body" sz="quarter" idx="22"/>
          </p:nvPr>
        </p:nvSpPr>
        <p:spPr>
          <a:xfrm>
            <a:off x="3636132" y="815077"/>
            <a:ext cx="3038802" cy="5023672"/>
          </a:xfrm>
          <a:solidFill>
            <a:schemeClr val="bg1"/>
          </a:solidFill>
          <a:ln>
            <a:noFill/>
          </a:ln>
        </p:spPr>
        <p:txBody>
          <a:bodyPr/>
          <a:lstStyle/>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a:solidFill>
                <a:srgbClr val="0658A9"/>
              </a:solidFill>
            </a:endParaRPr>
          </a:p>
          <a:p>
            <a:pPr lvl="0" algn="ctr">
              <a:lnSpc>
                <a:spcPct val="95000"/>
              </a:lnSpc>
              <a:spcBef>
                <a:spcPts val="0"/>
              </a:spcBef>
            </a:pPr>
            <a:r>
              <a:rPr lang="en-US" sz="1400" b="1" dirty="0" smtClean="0">
                <a:solidFill>
                  <a:srgbClr val="0658A9"/>
                </a:solidFill>
              </a:rPr>
              <a:t>Foundations </a:t>
            </a:r>
            <a:r>
              <a:rPr lang="en-US" sz="1400" b="1" dirty="0">
                <a:solidFill>
                  <a:srgbClr val="0658A9"/>
                </a:solidFill>
              </a:rPr>
              <a:t>of Pediatric </a:t>
            </a:r>
            <a:r>
              <a:rPr lang="en-US" sz="1400" b="1" dirty="0" smtClean="0">
                <a:solidFill>
                  <a:srgbClr val="0658A9"/>
                </a:solidFill>
              </a:rPr>
              <a:t>Hematology</a:t>
            </a:r>
            <a:r>
              <a:rPr lang="en-US" sz="1400" b="1" dirty="0">
                <a:solidFill>
                  <a:srgbClr val="0658A9"/>
                </a:solidFill>
              </a:rPr>
              <a:t> </a:t>
            </a:r>
            <a:r>
              <a:rPr lang="en-US" sz="1400" b="1" dirty="0" smtClean="0">
                <a:solidFill>
                  <a:srgbClr val="0658A9"/>
                </a:solidFill>
              </a:rPr>
              <a:t>Nursing</a:t>
            </a:r>
          </a:p>
          <a:p>
            <a:pPr lvl="0" algn="ctr">
              <a:lnSpc>
                <a:spcPct val="95000"/>
              </a:lnSpc>
              <a:spcBef>
                <a:spcPts val="0"/>
              </a:spcBef>
            </a:pPr>
            <a:endParaRPr lang="en-US" sz="1400" b="1" dirty="0">
              <a:solidFill>
                <a:srgbClr val="0658A9"/>
              </a:solidFill>
            </a:endParaRPr>
          </a:p>
          <a:p>
            <a:pPr algn="ctr"/>
            <a:r>
              <a:rPr lang="en-US" sz="1200" dirty="0">
                <a:solidFill>
                  <a:schemeClr val="tx1"/>
                </a:solidFill>
              </a:rPr>
              <a:t> </a:t>
            </a:r>
            <a:r>
              <a:rPr lang="en-US" sz="1200" b="1" dirty="0" smtClean="0">
                <a:solidFill>
                  <a:schemeClr val="tx1"/>
                </a:solidFill>
              </a:rPr>
              <a:t>Description</a:t>
            </a:r>
            <a:endParaRPr lang="en-US" sz="1200" b="1" dirty="0">
              <a:solidFill>
                <a:schemeClr val="tx1"/>
              </a:solidFill>
            </a:endParaRPr>
          </a:p>
          <a:p>
            <a:pPr algn="ctr"/>
            <a:r>
              <a:rPr lang="en-US" sz="1200" dirty="0">
                <a:solidFill>
                  <a:schemeClr val="tx1"/>
                </a:solidFill>
              </a:rPr>
              <a:t>This </a:t>
            </a:r>
            <a:r>
              <a:rPr lang="en-US" sz="1200" dirty="0" smtClean="0">
                <a:solidFill>
                  <a:schemeClr val="tx1"/>
                </a:solidFill>
              </a:rPr>
              <a:t>course, using Association of Pediatric Hematology / Oncology Nurses’ (APHON) curriculum, provides participants </a:t>
            </a:r>
            <a:r>
              <a:rPr lang="en-US" sz="1200" dirty="0">
                <a:solidFill>
                  <a:schemeClr val="tx1"/>
                </a:solidFill>
              </a:rPr>
              <a:t>with an overview of nursing issues in the care of children and adolescents with non-malignant blood </a:t>
            </a:r>
            <a:r>
              <a:rPr lang="en-US" sz="1200" dirty="0" smtClean="0">
                <a:solidFill>
                  <a:schemeClr val="tx1"/>
                </a:solidFill>
              </a:rPr>
              <a:t>diseases. Common </a:t>
            </a:r>
            <a:r>
              <a:rPr lang="en-US" sz="1200" dirty="0">
                <a:solidFill>
                  <a:schemeClr val="tx1"/>
                </a:solidFill>
              </a:rPr>
              <a:t>pediatric hematologic diagnoses are presented with treatment approaches, nursing care and supportive care principles.</a:t>
            </a: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200" b="1" dirty="0">
              <a:solidFill>
                <a:srgbClr val="0658A9"/>
              </a:solidFill>
            </a:endParaRPr>
          </a:p>
        </p:txBody>
      </p:sp>
      <p:pic>
        <p:nvPicPr>
          <p:cNvPr id="14" name="Picture 13"/>
          <p:cNvPicPr/>
          <p:nvPr/>
        </p:nvPicPr>
        <p:blipFill rotWithShape="1">
          <a:blip r:embed="rId4" cstate="print">
            <a:extLst>
              <a:ext uri="{28A0092B-C50C-407E-A947-70E740481C1C}">
                <a14:useLocalDpi xmlns:a14="http://schemas.microsoft.com/office/drawing/2010/main" val="0"/>
              </a:ext>
            </a:extLst>
          </a:blip>
          <a:srcRect t="11570" b="29841"/>
          <a:stretch/>
        </p:blipFill>
        <p:spPr bwMode="auto">
          <a:xfrm>
            <a:off x="7102789" y="5838749"/>
            <a:ext cx="2505686" cy="836111"/>
          </a:xfrm>
          <a:prstGeom prst="rect">
            <a:avLst/>
          </a:prstGeom>
          <a:ln>
            <a:noFill/>
          </a:ln>
          <a:extLst>
            <a:ext uri="{53640926-AAD7-44D8-BBD7-CCE9431645EC}">
              <a14:shadowObscured xmlns:a14="http://schemas.microsoft.com/office/drawing/2010/main"/>
            </a:ext>
          </a:extLst>
        </p:spPr>
      </p:pic>
      <p:pic>
        <p:nvPicPr>
          <p:cNvPr id="1028" name="Picture 4"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9756" y="5760494"/>
            <a:ext cx="1780969" cy="9080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bout p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320" y="351317"/>
            <a:ext cx="2834885" cy="23606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ttp://www.jointaccreditation.org/sites/default/files/Jointly%20Accredited%20Provider%20TM.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5639" y="3651230"/>
            <a:ext cx="603422" cy="391282"/>
          </a:xfrm>
          <a:prstGeom prst="rect">
            <a:avLst/>
          </a:prstGeom>
          <a:noFill/>
          <a:ln>
            <a:noFill/>
          </a:ln>
        </p:spPr>
      </p:pic>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3232"/>
      </a:dk2>
      <a:lt2>
        <a:srgbClr val="E6E6E6"/>
      </a:lt2>
      <a:accent1>
        <a:srgbClr val="0657A8"/>
      </a:accent1>
      <a:accent2>
        <a:srgbClr val="EDC765"/>
      </a:accent2>
      <a:accent3>
        <a:srgbClr val="8AC867"/>
      </a:accent3>
      <a:accent4>
        <a:srgbClr val="F0924C"/>
      </a:accent4>
      <a:accent5>
        <a:srgbClr val="907CB3"/>
      </a:accent5>
      <a:accent6>
        <a:srgbClr val="E87C8D"/>
      </a:accent6>
      <a:hlink>
        <a:srgbClr val="00B0F0"/>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xml><?xml version="1.0" encoding="utf-8"?>
<ds:datastoreItem xmlns:ds="http://schemas.openxmlformats.org/officeDocument/2006/customXml" ds:itemID="{0C341F41-647A-43BF-B6CC-90888A493BBA}">
  <ds:schemaRefs>
    <ds:schemaRef ds:uri="http://schemas.openxmlformats.org/package/2006/metadata/core-properties"/>
    <ds:schemaRef ds:uri="http://purl.org/dc/terms/"/>
    <ds:schemaRef ds:uri="http://www.w3.org/XML/1998/namespac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181</TotalTime>
  <Words>379</Words>
  <Application>Microsoft Office PowerPoint</Application>
  <PresentationFormat>Custom</PresentationFormat>
  <Paragraphs>74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Verdana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Paulino (ANDERSON)</dc:creator>
  <cp:lastModifiedBy>Reed, Laura (Abby)</cp:lastModifiedBy>
  <cp:revision>59</cp:revision>
  <cp:lastPrinted>2018-01-03T19:16:27Z</cp:lastPrinted>
  <dcterms:created xsi:type="dcterms:W3CDTF">2013-06-10T19:09:05Z</dcterms:created>
  <dcterms:modified xsi:type="dcterms:W3CDTF">2020-02-14T20:31:30Z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