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88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965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622" tIns="41811" rIns="83622" bIns="41811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9987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9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9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9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8069" y="191388"/>
            <a:ext cx="7409815" cy="9704070"/>
          </a:xfrm>
          <a:custGeom>
            <a:avLst/>
            <a:gdLst/>
            <a:ahLst/>
            <a:cxnLst/>
            <a:rect l="l" t="t" r="r" b="b"/>
            <a:pathLst>
              <a:path w="7409815" h="9704070">
                <a:moveTo>
                  <a:pt x="0" y="9704070"/>
                </a:moveTo>
                <a:lnTo>
                  <a:pt x="7409815" y="9704070"/>
                </a:lnTo>
                <a:lnTo>
                  <a:pt x="7409815" y="0"/>
                </a:lnTo>
                <a:lnTo>
                  <a:pt x="0" y="0"/>
                </a:lnTo>
                <a:lnTo>
                  <a:pt x="0" y="9704070"/>
                </a:lnTo>
                <a:close/>
              </a:path>
            </a:pathLst>
          </a:custGeom>
          <a:ln w="38099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1106" y="1677923"/>
            <a:ext cx="2042032" cy="24013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2604" y="1903729"/>
            <a:ext cx="5727191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rgbClr val="009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6443" y="2410079"/>
            <a:ext cx="6779513" cy="427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4971" y="1875867"/>
            <a:ext cx="670445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25625">
              <a:lnSpc>
                <a:spcPct val="100000"/>
              </a:lnSpc>
            </a:pPr>
            <a:r>
              <a:rPr spc="-810" dirty="0"/>
              <a:t> </a:t>
            </a:r>
            <a:r>
              <a:rPr lang="en-US" spc="-40" dirty="0" smtClean="0"/>
              <a:t>Secrets of Baby Behavior</a:t>
            </a:r>
            <a:endParaRPr u="none" dirty="0"/>
          </a:p>
        </p:txBody>
      </p:sp>
      <p:sp>
        <p:nvSpPr>
          <p:cNvPr id="3" name="object 3"/>
          <p:cNvSpPr txBox="1"/>
          <p:nvPr/>
        </p:nvSpPr>
        <p:spPr>
          <a:xfrm>
            <a:off x="664971" y="3126301"/>
            <a:ext cx="6689725" cy="34522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2865" algn="ctr">
              <a:lnSpc>
                <a:spcPct val="100000"/>
              </a:lnSpc>
              <a:spcBef>
                <a:spcPts val="1785"/>
              </a:spcBef>
            </a:pPr>
            <a:r>
              <a:rPr lang="en-US" sz="2000" b="1" spc="-80" dirty="0" smtClean="0">
                <a:solidFill>
                  <a:srgbClr val="808080"/>
                </a:solidFill>
                <a:latin typeface="Calibri"/>
                <a:cs typeface="Calibri"/>
              </a:rPr>
              <a:t>Tuesday, May 22, 2018</a:t>
            </a:r>
            <a:endParaRPr sz="2000" dirty="0">
              <a:latin typeface="Calibri"/>
              <a:cs typeface="Calibri"/>
            </a:endParaRPr>
          </a:p>
          <a:p>
            <a:pPr marR="64135" algn="ctr">
              <a:lnSpc>
                <a:spcPct val="100000"/>
              </a:lnSpc>
              <a:spcBef>
                <a:spcPts val="525"/>
              </a:spcBef>
            </a:pPr>
            <a:r>
              <a:rPr lang="en-US" sz="1400" spc="-5" dirty="0" smtClean="0">
                <a:solidFill>
                  <a:srgbClr val="808080"/>
                </a:solidFill>
                <a:latin typeface="Calibri"/>
                <a:cs typeface="Calibri"/>
              </a:rPr>
              <a:t>1:00 PM – 4:00 PM</a:t>
            </a:r>
            <a:endParaRPr sz="1400" dirty="0">
              <a:latin typeface="Calibri"/>
              <a:cs typeface="Calibri"/>
            </a:endParaRPr>
          </a:p>
          <a:p>
            <a:pPr marR="66675" algn="ctr">
              <a:lnSpc>
                <a:spcPct val="100000"/>
              </a:lnSpc>
              <a:spcBef>
                <a:spcPts val="325"/>
              </a:spcBef>
              <a:tabLst>
                <a:tab pos="1609725" algn="l"/>
                <a:tab pos="3349625" algn="l"/>
              </a:tabLst>
            </a:pPr>
            <a:endParaRPr lang="en-US" sz="1600" b="1" spc="-10" dirty="0" smtClean="0">
              <a:solidFill>
                <a:srgbClr val="808080"/>
              </a:solidFill>
              <a:latin typeface="Calibri"/>
              <a:cs typeface="Calibri"/>
            </a:endParaRPr>
          </a:p>
          <a:p>
            <a:pPr marR="66675" algn="ctr">
              <a:lnSpc>
                <a:spcPct val="100000"/>
              </a:lnSpc>
              <a:spcBef>
                <a:spcPts val="325"/>
              </a:spcBef>
              <a:tabLst>
                <a:tab pos="1609725" algn="l"/>
                <a:tab pos="3349625" algn="l"/>
              </a:tabLst>
            </a:pPr>
            <a:r>
              <a:rPr lang="en-US" sz="1600" b="1" dirty="0" smtClean="0">
                <a:solidFill>
                  <a:srgbClr val="808080"/>
                </a:solidFill>
                <a:latin typeface="Calibri"/>
                <a:cs typeface="Calibri"/>
              </a:rPr>
              <a:t>       Carolyn L. Melcher, MPH, BSN</a:t>
            </a:r>
            <a:r>
              <a:rPr sz="1600" b="1" spc="-15" dirty="0" smtClean="0">
                <a:solidFill>
                  <a:srgbClr val="808080"/>
                </a:solidFill>
                <a:latin typeface="Calibri"/>
                <a:cs typeface="Calibri"/>
              </a:rPr>
              <a:t>,</a:t>
            </a:r>
            <a:r>
              <a:rPr sz="1600" b="1" spc="5" dirty="0" smtClean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sz="1600" b="1" spc="-15" dirty="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sz="1600" b="1" dirty="0">
                <a:solidFill>
                  <a:srgbClr val="808080"/>
                </a:solidFill>
                <a:latin typeface="Calibri"/>
                <a:cs typeface="Calibri"/>
              </a:rPr>
              <a:t>	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L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cat</a:t>
            </a:r>
            <a:r>
              <a:rPr sz="1400" b="1" spc="-5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b="1" spc="-15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n:</a:t>
            </a:r>
            <a:r>
              <a:rPr sz="1400" b="1" spc="-5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lang="en-US" sz="1400" dirty="0" smtClean="0">
                <a:solidFill>
                  <a:srgbClr val="808080"/>
                </a:solidFill>
                <a:latin typeface="Calibri"/>
                <a:cs typeface="Calibri"/>
              </a:rPr>
              <a:t>Childbirth Education Classroom, Wilcox Medical Center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Dis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c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l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ur</a:t>
            </a:r>
            <a:r>
              <a:rPr sz="1400" b="1" spc="5" dirty="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: 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sz="1400" spc="15" dirty="0">
                <a:solidFill>
                  <a:srgbClr val="808080"/>
                </a:solidFill>
                <a:latin typeface="Calibri"/>
                <a:cs typeface="Calibri"/>
              </a:rPr>
              <a:t>h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ere 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sz="1400" spc="-10" dirty="0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400" spc="15" dirty="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808080"/>
                </a:solidFill>
                <a:latin typeface="Calibri"/>
                <a:cs typeface="Calibri"/>
              </a:rPr>
              <a:t>f</a:t>
            </a:r>
            <a:r>
              <a:rPr sz="1400" spc="25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spc="15" dirty="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sz="1400" spc="20" dirty="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sz="1400" spc="-10" dirty="0">
                <a:solidFill>
                  <a:srgbClr val="808080"/>
                </a:solidFill>
                <a:latin typeface="Calibri"/>
                <a:cs typeface="Calibri"/>
              </a:rPr>
              <a:t>c</a:t>
            </a:r>
            <a:r>
              <a:rPr sz="1400" spc="20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l</a:t>
            </a:r>
            <a:r>
              <a:rPr sz="1400" spc="15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re</a:t>
            </a:r>
            <a:r>
              <a:rPr sz="1400" spc="20" dirty="0">
                <a:solidFill>
                  <a:srgbClr val="808080"/>
                </a:solidFill>
                <a:latin typeface="Calibri"/>
                <a:cs typeface="Calibri"/>
              </a:rPr>
              <a:t>l</a:t>
            </a:r>
            <a:r>
              <a:rPr sz="1400" spc="-10" dirty="0">
                <a:solidFill>
                  <a:srgbClr val="808080"/>
                </a:solidFill>
                <a:latin typeface="Calibri"/>
                <a:cs typeface="Calibri"/>
              </a:rPr>
              <a:t>at</a:t>
            </a:r>
            <a:r>
              <a:rPr sz="1400" spc="30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sz="1400" spc="15" dirty="0">
                <a:solidFill>
                  <a:srgbClr val="808080"/>
                </a:solidFill>
                <a:latin typeface="Calibri"/>
                <a:cs typeface="Calibri"/>
              </a:rPr>
              <a:t>h</a:t>
            </a:r>
            <a:r>
              <a:rPr sz="1400" spc="20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spc="-10" dirty="0">
                <a:solidFill>
                  <a:srgbClr val="808080"/>
                </a:solidFill>
                <a:latin typeface="Calibri"/>
                <a:cs typeface="Calibri"/>
              </a:rPr>
              <a:t>p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sz="1400" spc="20" dirty="0">
                <a:solidFill>
                  <a:srgbClr val="808080"/>
                </a:solidFill>
                <a:latin typeface="Calibri"/>
                <a:cs typeface="Calibri"/>
              </a:rPr>
              <a:t>/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sz="1400" spc="-20" dirty="0">
                <a:solidFill>
                  <a:srgbClr val="808080"/>
                </a:solidFill>
                <a:latin typeface="Calibri"/>
                <a:cs typeface="Calibri"/>
              </a:rPr>
              <a:t>ff</a:t>
            </a:r>
            <a:r>
              <a:rPr sz="1400" spc="25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spc="20" dirty="0">
                <a:solidFill>
                  <a:srgbClr val="808080"/>
                </a:solidFill>
                <a:latin typeface="Calibri"/>
                <a:cs typeface="Calibri"/>
              </a:rPr>
              <a:t>l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sz="1400" spc="-5" dirty="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sz="1400" spc="25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1400" spc="15" dirty="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 d</a:t>
            </a:r>
            <a:r>
              <a:rPr sz="1400" spc="20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808080"/>
                </a:solidFill>
                <a:latin typeface="Calibri"/>
                <a:cs typeface="Calibri"/>
              </a:rPr>
              <a:t>c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los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.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Aud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en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c</a:t>
            </a:r>
            <a:r>
              <a:rPr sz="1400" b="1" spc="5" dirty="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: </a:t>
            </a:r>
            <a:r>
              <a:rPr lang="en-US" sz="1400" spc="35" dirty="0" smtClean="0">
                <a:solidFill>
                  <a:srgbClr val="808080"/>
                </a:solidFill>
                <a:latin typeface="Calibri"/>
                <a:cs typeface="Calibri"/>
              </a:rPr>
              <a:t>Mother-Baby Nurses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400" b="1" spc="-25" dirty="0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egi</a:t>
            </a:r>
            <a:r>
              <a:rPr sz="1400" b="1" spc="-25" dirty="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sz="1400" b="1" spc="-35" dirty="0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sz="1400" b="1" spc="-25" dirty="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sz="1400" b="1" spc="-5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b="1" spc="-15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n: 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400" spc="15" dirty="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g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sz="1400" spc="20" dirty="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sz="1400" spc="-35" dirty="0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sz="1400" spc="-10" dirty="0">
                <a:solidFill>
                  <a:srgbClr val="808080"/>
                </a:solidFill>
                <a:latin typeface="Calibri"/>
                <a:cs typeface="Calibri"/>
              </a:rPr>
              <a:t>at</a:t>
            </a:r>
            <a:r>
              <a:rPr sz="1400" spc="30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n r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eq</a:t>
            </a:r>
            <a:r>
              <a:rPr sz="1400" spc="15" dirty="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re</a:t>
            </a:r>
            <a:r>
              <a:rPr sz="1400" spc="15" dirty="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.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L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ear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ing</a:t>
            </a:r>
            <a:r>
              <a:rPr sz="1400" b="1" spc="-15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Obje</a:t>
            </a:r>
            <a:r>
              <a:rPr sz="1400" b="1" spc="-15" dirty="0">
                <a:solidFill>
                  <a:srgbClr val="808080"/>
                </a:solidFill>
                <a:latin typeface="Calibri"/>
                <a:cs typeface="Calibri"/>
              </a:rPr>
              <a:t>c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sz="1400" b="1" spc="-5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b="1" spc="-20" dirty="0">
                <a:solidFill>
                  <a:srgbClr val="808080"/>
                </a:solidFill>
                <a:latin typeface="Calibri"/>
                <a:cs typeface="Calibri"/>
              </a:rPr>
              <a:t>v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sz="1400" b="1" spc="10" dirty="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: </a:t>
            </a:r>
            <a:r>
              <a:rPr sz="1400" spc="-10" dirty="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sz="1400" spc="15" dirty="0">
                <a:solidFill>
                  <a:srgbClr val="808080"/>
                </a:solidFill>
                <a:latin typeface="Calibri"/>
                <a:cs typeface="Calibri"/>
              </a:rPr>
              <a:t> th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e </a:t>
            </a:r>
            <a:r>
              <a:rPr sz="1400" spc="-20" dirty="0">
                <a:solidFill>
                  <a:srgbClr val="808080"/>
                </a:solidFill>
                <a:latin typeface="Calibri"/>
                <a:cs typeface="Calibri"/>
              </a:rPr>
              <a:t>c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1400" spc="15" dirty="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sz="1400" spc="-20" dirty="0">
                <a:solidFill>
                  <a:srgbClr val="808080"/>
                </a:solidFill>
                <a:latin typeface="Calibri"/>
                <a:cs typeface="Calibri"/>
              </a:rPr>
              <a:t>c</a:t>
            </a:r>
            <a:r>
              <a:rPr sz="1400" spc="20" dirty="0">
                <a:solidFill>
                  <a:srgbClr val="808080"/>
                </a:solidFill>
                <a:latin typeface="Calibri"/>
                <a:cs typeface="Calibri"/>
              </a:rPr>
              <a:t>l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sz="1400" spc="20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1400" spc="20" dirty="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, </a:t>
            </a:r>
            <a:r>
              <a:rPr sz="1400" spc="15" dirty="0">
                <a:solidFill>
                  <a:srgbClr val="808080"/>
                </a:solidFill>
                <a:latin typeface="Calibri"/>
                <a:cs typeface="Calibri"/>
              </a:rPr>
              <a:t>p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sz="1400" spc="-5" dirty="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sz="1400" spc="35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spc="-20" dirty="0">
                <a:solidFill>
                  <a:srgbClr val="808080"/>
                </a:solidFill>
                <a:latin typeface="Calibri"/>
                <a:cs typeface="Calibri"/>
              </a:rPr>
              <a:t>c</a:t>
            </a:r>
            <a:r>
              <a:rPr sz="1400" spc="20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p</a:t>
            </a:r>
            <a:r>
              <a:rPr sz="1400" spc="20" dirty="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sz="1400" spc="-10" dirty="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sz="1400" spc="15" dirty="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h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1400" spc="15" dirty="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l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400" spc="15" dirty="0">
                <a:solidFill>
                  <a:srgbClr val="808080"/>
                </a:solidFill>
                <a:latin typeface="Calibri"/>
                <a:cs typeface="Calibri"/>
              </a:rPr>
              <a:t>b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400" spc="20" dirty="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sz="1400" spc="15" dirty="0">
                <a:solidFill>
                  <a:srgbClr val="808080"/>
                </a:solidFill>
                <a:latin typeface="Calibri"/>
                <a:cs typeface="Calibri"/>
              </a:rPr>
              <a:t>b</a:t>
            </a:r>
            <a:r>
              <a:rPr sz="1400" spc="20" dirty="0">
                <a:solidFill>
                  <a:srgbClr val="808080"/>
                </a:solidFill>
                <a:latin typeface="Calibri"/>
                <a:cs typeface="Calibri"/>
              </a:rPr>
              <a:t>l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400" spc="5" dirty="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sz="1400" spc="10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1400" dirty="0">
                <a:solidFill>
                  <a:srgbClr val="808080"/>
                </a:solidFill>
                <a:latin typeface="Calibri"/>
                <a:cs typeface="Calibri"/>
              </a:rPr>
              <a:t>:</a:t>
            </a:r>
            <a:endParaRPr sz="1400" dirty="0">
              <a:latin typeface="Calibri"/>
              <a:cs typeface="Calibri"/>
            </a:endParaRPr>
          </a:p>
          <a:p>
            <a:pPr marL="526415" indent="-225425">
              <a:lnSpc>
                <a:spcPts val="1645"/>
              </a:lnSpc>
              <a:spcBef>
                <a:spcPts val="265"/>
              </a:spcBef>
              <a:buClr>
                <a:srgbClr val="808080"/>
              </a:buClr>
              <a:buFont typeface="Calibri"/>
              <a:buAutoNum type="arabicPeriod"/>
              <a:tabLst>
                <a:tab pos="476884" algn="l"/>
              </a:tabLst>
            </a:pPr>
            <a:r>
              <a:rPr lang="en-US" sz="1400" spc="-25" dirty="0">
                <a:solidFill>
                  <a:srgbClr val="808080"/>
                </a:solidFill>
                <a:cs typeface="Calibri"/>
              </a:rPr>
              <a:t>Identify the stages of sleep and alertness of the neonate</a:t>
            </a:r>
            <a:r>
              <a:rPr lang="en-US" sz="1400" spc="-25" dirty="0" smtClean="0">
                <a:solidFill>
                  <a:srgbClr val="808080"/>
                </a:solidFill>
                <a:cs typeface="Calibri"/>
              </a:rPr>
              <a:t>.</a:t>
            </a:r>
          </a:p>
          <a:p>
            <a:pPr marL="526415" indent="-225425">
              <a:lnSpc>
                <a:spcPts val="1645"/>
              </a:lnSpc>
              <a:spcBef>
                <a:spcPts val="265"/>
              </a:spcBef>
              <a:buClr>
                <a:srgbClr val="808080"/>
              </a:buClr>
              <a:buFont typeface="Calibri"/>
              <a:buAutoNum type="arabicPeriod"/>
              <a:tabLst>
                <a:tab pos="476884" algn="l"/>
              </a:tabLst>
            </a:pPr>
            <a:r>
              <a:rPr lang="en-US" sz="1400" spc="-25" dirty="0" smtClean="0">
                <a:solidFill>
                  <a:srgbClr val="808080"/>
                </a:solidFill>
                <a:cs typeface="Calibri"/>
              </a:rPr>
              <a:t>Instruct the family of recognition of stages of sleep and alertness for the newborn.</a:t>
            </a:r>
          </a:p>
          <a:p>
            <a:pPr marL="526415" indent="-225425">
              <a:lnSpc>
                <a:spcPts val="1645"/>
              </a:lnSpc>
              <a:spcBef>
                <a:spcPts val="265"/>
              </a:spcBef>
              <a:buClr>
                <a:srgbClr val="808080"/>
              </a:buClr>
              <a:buFont typeface="Calibri"/>
              <a:buAutoNum type="arabicPeriod"/>
              <a:tabLst>
                <a:tab pos="476884" algn="l"/>
              </a:tabLst>
            </a:pPr>
            <a:r>
              <a:rPr lang="en-US" sz="1400" spc="-25" dirty="0" smtClean="0">
                <a:solidFill>
                  <a:srgbClr val="808080"/>
                </a:solidFill>
                <a:cs typeface="Calibri"/>
              </a:rPr>
              <a:t>Promote functional breast feeding habits by recognizing hunger cues of the newborn.</a:t>
            </a:r>
            <a:endParaRPr lang="en-US" sz="1400" dirty="0" smtClean="0">
              <a:cs typeface="Calibri"/>
            </a:endParaRPr>
          </a:p>
          <a:p>
            <a:pPr marL="526415" indent="-225425">
              <a:lnSpc>
                <a:spcPts val="1645"/>
              </a:lnSpc>
              <a:spcBef>
                <a:spcPts val="265"/>
              </a:spcBef>
              <a:buClr>
                <a:srgbClr val="808080"/>
              </a:buClr>
              <a:buFont typeface="Calibri"/>
              <a:buAutoNum type="arabicPeriod"/>
              <a:tabLst>
                <a:tab pos="476884" algn="l"/>
              </a:tabLst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62785" y="584454"/>
            <a:ext cx="3867150" cy="11169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50240" y="7154418"/>
            <a:ext cx="646239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Co</a:t>
            </a:r>
            <a:r>
              <a:rPr sz="1400" b="1" spc="-20" dirty="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sz="1400" b="1" spc="-5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ing</a:t>
            </a:r>
            <a:r>
              <a:rPr sz="1400" b="1" spc="-15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400" b="1" spc="-30" dirty="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du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c</a:t>
            </a:r>
            <a:r>
              <a:rPr sz="1400" b="1" spc="-25" dirty="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sz="1400" b="1" spc="-5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b="1" spc="-15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n 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In</a:t>
            </a:r>
            <a:r>
              <a:rPr sz="1400" b="1" spc="-25" dirty="0">
                <a:solidFill>
                  <a:srgbClr val="808080"/>
                </a:solidFill>
                <a:latin typeface="Calibri"/>
                <a:cs typeface="Calibri"/>
              </a:rPr>
              <a:t>f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orm</a:t>
            </a:r>
            <a:r>
              <a:rPr sz="1400" b="1" spc="-25" dirty="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sz="1400" b="1" spc="-10" dirty="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sz="1400" b="1" spc="-5" dirty="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sz="1400" b="1" spc="-15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1400" b="1" dirty="0">
                <a:solidFill>
                  <a:srgbClr val="808080"/>
                </a:solidFill>
                <a:latin typeface="Calibri"/>
                <a:cs typeface="Calibri"/>
              </a:rPr>
              <a:t>n:</a:t>
            </a:r>
            <a:endParaRPr sz="1400" dirty="0">
              <a:latin typeface="Calibri"/>
              <a:cs typeface="Calibri"/>
            </a:endParaRPr>
          </a:p>
          <a:p>
            <a:pPr marL="1282065" marR="5080">
              <a:lnSpc>
                <a:spcPct val="102099"/>
              </a:lnSpc>
              <a:spcBef>
                <a:spcPts val="915"/>
              </a:spcBef>
            </a:pPr>
            <a:r>
              <a:rPr sz="1000" spc="-5" dirty="0">
                <a:latin typeface="Calibri"/>
                <a:cs typeface="Calibri"/>
              </a:rPr>
              <a:t>In support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 impro</a:t>
            </a:r>
            <a:r>
              <a:rPr sz="1000" spc="-15" dirty="0">
                <a:latin typeface="Calibri"/>
                <a:cs typeface="Calibri"/>
              </a:rPr>
              <a:t>v</a:t>
            </a:r>
            <a:r>
              <a:rPr sz="1000" spc="-5" dirty="0">
                <a:latin typeface="Calibri"/>
                <a:cs typeface="Calibri"/>
              </a:rPr>
              <a:t>ing pati</a:t>
            </a:r>
            <a:r>
              <a:rPr sz="100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nt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care,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Hawai‘</a:t>
            </a:r>
            <a:r>
              <a:rPr sz="1000" dirty="0">
                <a:latin typeface="Calibri"/>
                <a:cs typeface="Calibri"/>
              </a:rPr>
              <a:t>i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</a:t>
            </a:r>
            <a:r>
              <a:rPr sz="100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cific </a:t>
            </a:r>
            <a:r>
              <a:rPr sz="1000" spc="-10" dirty="0">
                <a:latin typeface="Calibri"/>
                <a:cs typeface="Calibri"/>
              </a:rPr>
              <a:t>He</a:t>
            </a:r>
            <a:r>
              <a:rPr sz="1000" spc="-5" dirty="0">
                <a:latin typeface="Calibri"/>
                <a:cs typeface="Calibri"/>
              </a:rPr>
              <a:t>alth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is jointly</a:t>
            </a:r>
            <a:r>
              <a:rPr sz="1000" dirty="0">
                <a:latin typeface="Calibri"/>
                <a:cs typeface="Calibri"/>
              </a:rPr>
              <a:t> a</a:t>
            </a:r>
            <a:r>
              <a:rPr sz="1000" spc="-5" dirty="0">
                <a:latin typeface="Calibri"/>
                <a:cs typeface="Calibri"/>
              </a:rPr>
              <a:t>ccr</a:t>
            </a:r>
            <a:r>
              <a:rPr sz="1000" spc="-15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dited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by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 Accr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ditation Council for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Continuing </a:t>
            </a:r>
            <a:r>
              <a:rPr sz="1000" spc="-10" dirty="0">
                <a:latin typeface="Calibri"/>
                <a:cs typeface="Calibri"/>
              </a:rPr>
              <a:t>Med</a:t>
            </a:r>
            <a:r>
              <a:rPr sz="1000" spc="10" dirty="0">
                <a:latin typeface="Calibri"/>
                <a:cs typeface="Calibri"/>
              </a:rPr>
              <a:t>i</a:t>
            </a:r>
            <a:r>
              <a:rPr sz="1000" spc="0" dirty="0">
                <a:latin typeface="Calibri"/>
                <a:cs typeface="Calibri"/>
              </a:rPr>
              <a:t>c</a:t>
            </a:r>
            <a:r>
              <a:rPr sz="1000" spc="-5" dirty="0">
                <a:latin typeface="Calibri"/>
                <a:cs typeface="Calibri"/>
              </a:rPr>
              <a:t>al</a:t>
            </a:r>
            <a:r>
              <a:rPr sz="1000" dirty="0">
                <a:latin typeface="Calibri"/>
                <a:cs typeface="Calibri"/>
              </a:rPr>
              <a:t> E</a:t>
            </a:r>
            <a:r>
              <a:rPr sz="1000" spc="-5" dirty="0">
                <a:latin typeface="Calibri"/>
                <a:cs typeface="Calibri"/>
              </a:rPr>
              <a:t>ducation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(AC</a:t>
            </a:r>
            <a:r>
              <a:rPr sz="1000" spc="-15" dirty="0">
                <a:latin typeface="Calibri"/>
                <a:cs typeface="Calibri"/>
              </a:rPr>
              <a:t>C</a:t>
            </a:r>
            <a:r>
              <a:rPr sz="1000" spc="-10" dirty="0">
                <a:latin typeface="Calibri"/>
                <a:cs typeface="Calibri"/>
              </a:rPr>
              <a:t>M</a:t>
            </a:r>
            <a:r>
              <a:rPr sz="100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),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 </a:t>
            </a:r>
            <a:r>
              <a:rPr sz="1000" spc="-10" dirty="0">
                <a:latin typeface="Calibri"/>
                <a:cs typeface="Calibri"/>
              </a:rPr>
              <a:t>A</a:t>
            </a:r>
            <a:r>
              <a:rPr sz="1000" spc="0" dirty="0">
                <a:latin typeface="Calibri"/>
                <a:cs typeface="Calibri"/>
              </a:rPr>
              <a:t>c</a:t>
            </a:r>
            <a:r>
              <a:rPr sz="1000" spc="-5" dirty="0">
                <a:latin typeface="Calibri"/>
                <a:cs typeface="Calibri"/>
              </a:rPr>
              <a:t>cr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ditation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Council for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</a:t>
            </a:r>
            <a:r>
              <a:rPr sz="1000" spc="-5" dirty="0">
                <a:latin typeface="Calibri"/>
                <a:cs typeface="Calibri"/>
              </a:rPr>
              <a:t>harmacy</a:t>
            </a:r>
            <a:r>
              <a:rPr sz="1000" dirty="0">
                <a:latin typeface="Calibri"/>
                <a:cs typeface="Calibri"/>
              </a:rPr>
              <a:t> E</a:t>
            </a:r>
            <a:r>
              <a:rPr sz="1000" spc="-5" dirty="0">
                <a:latin typeface="Calibri"/>
                <a:cs typeface="Calibri"/>
              </a:rPr>
              <a:t>duca- tion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(ACPE),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</a:t>
            </a:r>
            <a:r>
              <a:rPr sz="1000" spc="-10" dirty="0">
                <a:latin typeface="Calibri"/>
                <a:cs typeface="Calibri"/>
              </a:rPr>
              <a:t>d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 </a:t>
            </a:r>
            <a:r>
              <a:rPr sz="1000" spc="-10" dirty="0">
                <a:latin typeface="Calibri"/>
                <a:cs typeface="Calibri"/>
              </a:rPr>
              <a:t>Am</a:t>
            </a:r>
            <a:r>
              <a:rPr sz="1000" spc="-15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r</a:t>
            </a:r>
            <a:r>
              <a:rPr sz="1000" spc="0" dirty="0">
                <a:latin typeface="Calibri"/>
                <a:cs typeface="Calibri"/>
              </a:rPr>
              <a:t>i</a:t>
            </a:r>
            <a:r>
              <a:rPr sz="1000" spc="-5" dirty="0">
                <a:latin typeface="Calibri"/>
                <a:cs typeface="Calibri"/>
              </a:rPr>
              <a:t>can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Nur</a:t>
            </a:r>
            <a:r>
              <a:rPr sz="1000" spc="-10" dirty="0">
                <a:latin typeface="Calibri"/>
                <a:cs typeface="Calibri"/>
              </a:rPr>
              <a:t>se</a:t>
            </a:r>
            <a:r>
              <a:rPr sz="1000" spc="-5" dirty="0">
                <a:latin typeface="Calibri"/>
                <a:cs typeface="Calibri"/>
              </a:rPr>
              <a:t>s</a:t>
            </a:r>
            <a:r>
              <a:rPr sz="1000" spc="-10" dirty="0">
                <a:latin typeface="Calibri"/>
                <a:cs typeface="Calibri"/>
              </a:rPr>
              <a:t> C</a:t>
            </a:r>
            <a:r>
              <a:rPr sz="1000" spc="0" dirty="0">
                <a:latin typeface="Calibri"/>
                <a:cs typeface="Calibri"/>
              </a:rPr>
              <a:t>r</a:t>
            </a:r>
            <a:r>
              <a:rPr sz="1000" spc="-10" dirty="0">
                <a:latin typeface="Calibri"/>
                <a:cs typeface="Calibri"/>
              </a:rPr>
              <a:t>ede</a:t>
            </a:r>
            <a:r>
              <a:rPr sz="1000" spc="-5" dirty="0">
                <a:latin typeface="Calibri"/>
                <a:cs typeface="Calibri"/>
              </a:rPr>
              <a:t>ntia</a:t>
            </a:r>
            <a:r>
              <a:rPr sz="1000" spc="0" dirty="0">
                <a:latin typeface="Calibri"/>
                <a:cs typeface="Calibri"/>
              </a:rPr>
              <a:t>l</a:t>
            </a:r>
            <a:r>
              <a:rPr sz="1000" spc="-5" dirty="0">
                <a:latin typeface="Calibri"/>
                <a:cs typeface="Calibri"/>
              </a:rPr>
              <a:t>ing </a:t>
            </a:r>
            <a:r>
              <a:rPr sz="1000" spc="-10" dirty="0">
                <a:latin typeface="Calibri"/>
                <a:cs typeface="Calibri"/>
              </a:rPr>
              <a:t>Cen</a:t>
            </a:r>
            <a:r>
              <a:rPr sz="1000" spc="0" dirty="0">
                <a:latin typeface="Calibri"/>
                <a:cs typeface="Calibri"/>
              </a:rPr>
              <a:t>t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r</a:t>
            </a:r>
            <a:r>
              <a:rPr sz="1000" dirty="0">
                <a:latin typeface="Calibri"/>
                <a:cs typeface="Calibri"/>
              </a:rPr>
              <a:t> (</a:t>
            </a:r>
            <a:r>
              <a:rPr sz="1000" spc="-10" dirty="0">
                <a:latin typeface="Calibri"/>
                <a:cs typeface="Calibri"/>
              </a:rPr>
              <a:t>ANC</a:t>
            </a:r>
            <a:r>
              <a:rPr sz="1000" spc="-20" dirty="0">
                <a:latin typeface="Calibri"/>
                <a:cs typeface="Calibri"/>
              </a:rPr>
              <a:t>C</a:t>
            </a:r>
            <a:r>
              <a:rPr sz="1000" spc="-5" dirty="0">
                <a:latin typeface="Calibri"/>
                <a:cs typeface="Calibri"/>
              </a:rPr>
              <a:t>),</a:t>
            </a:r>
            <a:r>
              <a:rPr sz="1000" dirty="0">
                <a:latin typeface="Calibri"/>
                <a:cs typeface="Calibri"/>
              </a:rPr>
              <a:t>  </a:t>
            </a:r>
            <a:r>
              <a:rPr sz="1000" spc="-5" dirty="0">
                <a:latin typeface="Calibri"/>
                <a:cs typeface="Calibri"/>
              </a:rPr>
              <a:t>to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</a:t>
            </a:r>
            <a:r>
              <a:rPr sz="1000" spc="-15" dirty="0">
                <a:latin typeface="Calibri"/>
                <a:cs typeface="Calibri"/>
              </a:rPr>
              <a:t>v</a:t>
            </a:r>
            <a:r>
              <a:rPr sz="1000" spc="-5" dirty="0">
                <a:latin typeface="Calibri"/>
                <a:cs typeface="Calibri"/>
              </a:rPr>
              <a:t>ide continuing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ducation </a:t>
            </a:r>
            <a:r>
              <a:rPr sz="1000" spc="-10" dirty="0">
                <a:latin typeface="Calibri"/>
                <a:cs typeface="Calibri"/>
              </a:rPr>
              <a:t>f</a:t>
            </a:r>
            <a:r>
              <a:rPr sz="1000" spc="-5" dirty="0">
                <a:latin typeface="Calibri"/>
                <a:cs typeface="Calibri"/>
              </a:rPr>
              <a:t>or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 h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althcare </a:t>
            </a:r>
            <a:r>
              <a:rPr sz="1000" spc="-5" dirty="0" smtClean="0">
                <a:latin typeface="Calibri"/>
                <a:cs typeface="Calibri"/>
              </a:rPr>
              <a:t>t</a:t>
            </a:r>
            <a:r>
              <a:rPr sz="1000" spc="-10" dirty="0" smtClean="0">
                <a:latin typeface="Calibri"/>
                <a:cs typeface="Calibri"/>
              </a:rPr>
              <a:t>e</a:t>
            </a:r>
            <a:r>
              <a:rPr sz="1000" spc="0" dirty="0" smtClean="0">
                <a:latin typeface="Calibri"/>
                <a:cs typeface="Calibri"/>
              </a:rPr>
              <a:t>a</a:t>
            </a:r>
            <a:r>
              <a:rPr sz="1000" spc="-15" dirty="0" smtClean="0">
                <a:latin typeface="Calibri"/>
                <a:cs typeface="Calibri"/>
              </a:rPr>
              <a:t>m</a:t>
            </a:r>
            <a:r>
              <a:rPr sz="1000" spc="-5" dirty="0" smtClean="0">
                <a:latin typeface="Calibri"/>
                <a:cs typeface="Calibri"/>
              </a:rPr>
              <a:t>.</a:t>
            </a:r>
            <a:endParaRPr lang="en-US" sz="1000" dirty="0">
              <a:latin typeface="Calibri"/>
              <a:cs typeface="Calibri"/>
            </a:endParaRPr>
          </a:p>
          <a:p>
            <a:pPr marL="1282065" marR="5080">
              <a:lnSpc>
                <a:spcPct val="102099"/>
              </a:lnSpc>
              <a:spcBef>
                <a:spcPts val="915"/>
              </a:spcBef>
            </a:pPr>
            <a:r>
              <a:rPr sz="1000" spc="-5" dirty="0" smtClean="0">
                <a:latin typeface="Calibri"/>
                <a:cs typeface="Calibri"/>
              </a:rPr>
              <a:t>Hawai‘i </a:t>
            </a:r>
            <a:r>
              <a:rPr sz="1000" spc="-10" dirty="0">
                <a:latin typeface="Calibri"/>
                <a:cs typeface="Calibri"/>
              </a:rPr>
              <a:t>P</a:t>
            </a:r>
            <a:r>
              <a:rPr sz="100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cific </a:t>
            </a:r>
            <a:r>
              <a:rPr sz="1000" spc="-10" dirty="0">
                <a:latin typeface="Calibri"/>
                <a:cs typeface="Calibri"/>
              </a:rPr>
              <a:t>He</a:t>
            </a:r>
            <a:r>
              <a:rPr sz="1000" spc="-5" dirty="0">
                <a:latin typeface="Calibri"/>
                <a:cs typeface="Calibri"/>
              </a:rPr>
              <a:t>alth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</a:t>
            </a:r>
            <a:r>
              <a:rPr sz="1000" spc="-10" dirty="0">
                <a:latin typeface="Calibri"/>
                <a:cs typeface="Calibri"/>
              </a:rPr>
              <a:t>es</a:t>
            </a:r>
            <a:r>
              <a:rPr sz="1000" spc="-5" dirty="0">
                <a:latin typeface="Calibri"/>
                <a:cs typeface="Calibri"/>
              </a:rPr>
              <a:t>ign</a:t>
            </a:r>
            <a:r>
              <a:rPr sz="100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t</a:t>
            </a:r>
            <a:r>
              <a:rPr sz="100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s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this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l</a:t>
            </a:r>
            <a:r>
              <a:rPr sz="1000" spc="10" dirty="0">
                <a:latin typeface="Calibri"/>
                <a:cs typeface="Calibri"/>
              </a:rPr>
              <a:t>i</a:t>
            </a:r>
            <a:r>
              <a:rPr sz="1000" spc="-15" dirty="0">
                <a:latin typeface="Calibri"/>
                <a:cs typeface="Calibri"/>
              </a:rPr>
              <a:t>v</a:t>
            </a:r>
            <a:r>
              <a:rPr sz="1000" spc="-5" dirty="0">
                <a:latin typeface="Calibri"/>
                <a:cs typeface="Calibri"/>
              </a:rPr>
              <a:t>e </a:t>
            </a:r>
            <a:r>
              <a:rPr sz="1000" dirty="0">
                <a:latin typeface="Calibri"/>
                <a:cs typeface="Calibri"/>
              </a:rPr>
              <a:t>a</a:t>
            </a:r>
            <a:r>
              <a:rPr sz="1000" spc="0" dirty="0">
                <a:latin typeface="Calibri"/>
                <a:cs typeface="Calibri"/>
              </a:rPr>
              <a:t>c</a:t>
            </a:r>
            <a:r>
              <a:rPr sz="1000" spc="-10" dirty="0">
                <a:latin typeface="Calibri"/>
                <a:cs typeface="Calibri"/>
              </a:rPr>
              <a:t>ti</a:t>
            </a:r>
            <a:r>
              <a:rPr sz="1000" spc="-20" dirty="0">
                <a:latin typeface="Calibri"/>
                <a:cs typeface="Calibri"/>
              </a:rPr>
              <a:t>v</a:t>
            </a:r>
            <a:r>
              <a:rPr sz="1000" spc="-5" dirty="0">
                <a:latin typeface="Calibri"/>
                <a:cs typeface="Calibri"/>
              </a:rPr>
              <a:t>ity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for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m</a:t>
            </a:r>
            <a:r>
              <a:rPr sz="1000" spc="-5" dirty="0">
                <a:latin typeface="Calibri"/>
                <a:cs typeface="Calibri"/>
              </a:rPr>
              <a:t>axi</a:t>
            </a:r>
            <a:r>
              <a:rPr sz="1000" spc="-15" dirty="0">
                <a:latin typeface="Calibri"/>
                <a:cs typeface="Calibri"/>
              </a:rPr>
              <a:t>m</a:t>
            </a:r>
            <a:r>
              <a:rPr sz="1000" spc="0" dirty="0">
                <a:latin typeface="Calibri"/>
                <a:cs typeface="Calibri"/>
              </a:rPr>
              <a:t>u</a:t>
            </a:r>
            <a:r>
              <a:rPr sz="1000" spc="-10" dirty="0">
                <a:latin typeface="Calibri"/>
                <a:cs typeface="Calibri"/>
              </a:rPr>
              <a:t>m</a:t>
            </a:r>
            <a:r>
              <a:rPr sz="1000" spc="-5" dirty="0">
                <a:latin typeface="Calibri"/>
                <a:cs typeface="Calibri"/>
              </a:rPr>
              <a:t> of </a:t>
            </a:r>
            <a:r>
              <a:rPr lang="en-US" sz="1000" spc="-5" dirty="0" smtClean="0">
                <a:latin typeface="Calibri"/>
                <a:cs typeface="Calibri"/>
              </a:rPr>
              <a:t>3</a:t>
            </a:r>
            <a:r>
              <a:rPr sz="1000" spc="-5" dirty="0" smtClean="0">
                <a:latin typeface="Calibri"/>
                <a:cs typeface="Calibri"/>
              </a:rPr>
              <a:t>.0 </a:t>
            </a:r>
            <a:r>
              <a:rPr sz="1000" spc="-5" dirty="0">
                <a:latin typeface="Calibri"/>
                <a:cs typeface="Calibri"/>
              </a:rPr>
              <a:t>contact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 smtClean="0">
                <a:latin typeface="Calibri"/>
                <a:cs typeface="Calibri"/>
              </a:rPr>
              <a:t>hour</a:t>
            </a:r>
            <a:r>
              <a:rPr lang="en-US" sz="1000" spc="-5" dirty="0" smtClean="0">
                <a:latin typeface="Calibri"/>
                <a:cs typeface="Calibri"/>
              </a:rPr>
              <a:t>s</a:t>
            </a:r>
            <a:r>
              <a:rPr sz="1000" dirty="0" smtClean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</a:t>
            </a:r>
            <a:r>
              <a:rPr sz="1000" spc="-5" dirty="0">
                <a:latin typeface="Calibri"/>
                <a:cs typeface="Calibri"/>
              </a:rPr>
              <a:t>or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lang="en-US" sz="1000" dirty="0" smtClean="0">
                <a:latin typeface="Calibri"/>
                <a:cs typeface="Calibri"/>
              </a:rPr>
              <a:t> </a:t>
            </a:r>
            <a:r>
              <a:rPr sz="1000" spc="-5" dirty="0" smtClean="0">
                <a:latin typeface="Calibri"/>
                <a:cs typeface="Calibri"/>
              </a:rPr>
              <a:t>nur</a:t>
            </a:r>
            <a:r>
              <a:rPr sz="1000" spc="-10" dirty="0" smtClean="0">
                <a:latin typeface="Calibri"/>
                <a:cs typeface="Calibri"/>
              </a:rPr>
              <a:t>ses</a:t>
            </a:r>
            <a:r>
              <a:rPr sz="1000" spc="-5" dirty="0" smtClean="0">
                <a:latin typeface="Calibri"/>
                <a:cs typeface="Calibri"/>
              </a:rPr>
              <a:t>.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3923" y="7418497"/>
            <a:ext cx="1441196" cy="10809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62786" y="9182582"/>
            <a:ext cx="4642613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009FC0"/>
                </a:solidFill>
                <a:latin typeface="Calibri"/>
                <a:cs typeface="Calibri"/>
              </a:rPr>
              <a:t>F</a:t>
            </a:r>
            <a:r>
              <a:rPr sz="3600" b="1" spc="-30" dirty="0">
                <a:solidFill>
                  <a:srgbClr val="009FC0"/>
                </a:solidFill>
                <a:latin typeface="Calibri"/>
                <a:cs typeface="Calibri"/>
              </a:rPr>
              <a:t>r</a:t>
            </a:r>
            <a:r>
              <a:rPr sz="3600" b="1" dirty="0">
                <a:solidFill>
                  <a:srgbClr val="009FC0"/>
                </a:solidFill>
                <a:latin typeface="Calibri"/>
                <a:cs typeface="Calibri"/>
              </a:rPr>
              <a:t>ee C</a:t>
            </a:r>
            <a:r>
              <a:rPr sz="3600" b="1" spc="-15" dirty="0">
                <a:solidFill>
                  <a:srgbClr val="009FC0"/>
                </a:solidFill>
                <a:latin typeface="Calibri"/>
                <a:cs typeface="Calibri"/>
              </a:rPr>
              <a:t>E</a:t>
            </a:r>
            <a:r>
              <a:rPr sz="3600" b="1" dirty="0">
                <a:solidFill>
                  <a:srgbClr val="009FC0"/>
                </a:solidFill>
                <a:latin typeface="Calibri"/>
                <a:cs typeface="Calibri"/>
              </a:rPr>
              <a:t>/CME: </a:t>
            </a:r>
            <a:r>
              <a:rPr lang="en-US" sz="3600" b="1" dirty="0" smtClean="0">
                <a:solidFill>
                  <a:srgbClr val="009FC0"/>
                </a:solidFill>
                <a:latin typeface="Calibri"/>
                <a:cs typeface="Calibri"/>
              </a:rPr>
              <a:t>3</a:t>
            </a:r>
            <a:r>
              <a:rPr sz="3600" b="1" dirty="0" smtClean="0">
                <a:solidFill>
                  <a:srgbClr val="009FC0"/>
                </a:solidFill>
                <a:latin typeface="Calibri"/>
                <a:cs typeface="Calibri"/>
              </a:rPr>
              <a:t> h</a:t>
            </a:r>
            <a:r>
              <a:rPr sz="3600" b="1" spc="-15" dirty="0" smtClean="0">
                <a:solidFill>
                  <a:srgbClr val="009FC0"/>
                </a:solidFill>
                <a:latin typeface="Calibri"/>
                <a:cs typeface="Calibri"/>
              </a:rPr>
              <a:t>o</a:t>
            </a:r>
            <a:r>
              <a:rPr sz="3600" b="1" dirty="0" smtClean="0">
                <a:solidFill>
                  <a:srgbClr val="009FC0"/>
                </a:solidFill>
                <a:latin typeface="Calibri"/>
                <a:cs typeface="Calibri"/>
              </a:rPr>
              <a:t>ur</a:t>
            </a:r>
            <a:r>
              <a:rPr lang="en-US" sz="3600" b="1" dirty="0" smtClean="0">
                <a:solidFill>
                  <a:srgbClr val="009FC0"/>
                </a:solidFill>
                <a:latin typeface="Calibri"/>
                <a:cs typeface="Calibri"/>
              </a:rPr>
              <a:t>s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49161" y="9339402"/>
            <a:ext cx="1105535" cy="3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7975" marR="5080" indent="-295910">
              <a:lnSpc>
                <a:spcPct val="121000"/>
              </a:lnSpc>
            </a:pPr>
            <a:r>
              <a:rPr sz="1000" spc="-5" dirty="0">
                <a:latin typeface="Calibri"/>
                <a:cs typeface="Calibri"/>
              </a:rPr>
              <a:t>Contact Paula Hul</a:t>
            </a:r>
            <a:r>
              <a:rPr sz="1000" spc="-15" dirty="0">
                <a:latin typeface="Calibri"/>
                <a:cs typeface="Calibri"/>
              </a:rPr>
              <a:t>m</a:t>
            </a:r>
            <a:r>
              <a:rPr sz="1000" spc="-5" dirty="0">
                <a:latin typeface="Calibri"/>
                <a:cs typeface="Calibri"/>
              </a:rPr>
              <a:t>e </a:t>
            </a:r>
            <a:r>
              <a:rPr sz="1000" spc="-10" dirty="0">
                <a:latin typeface="Calibri"/>
                <a:cs typeface="Calibri"/>
              </a:rPr>
              <a:t>24</a:t>
            </a:r>
            <a:r>
              <a:rPr sz="1000" spc="0" dirty="0">
                <a:latin typeface="Calibri"/>
                <a:cs typeface="Calibri"/>
              </a:rPr>
              <a:t>5</a:t>
            </a:r>
            <a:r>
              <a:rPr sz="1000" spc="-10" dirty="0">
                <a:latin typeface="Calibri"/>
                <a:cs typeface="Calibri"/>
              </a:rPr>
              <a:t>-1137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86" y="1701419"/>
            <a:ext cx="1899414" cy="23371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751" y="3005755"/>
            <a:ext cx="1215753" cy="1752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112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 Secrets of Baby Behavior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Secrets of Baby Behavior</dc:title>
  <dc:creator>Hulme, Paula</dc:creator>
  <cp:lastModifiedBy>Reed, Laura (Abby)</cp:lastModifiedBy>
  <cp:revision>9</cp:revision>
  <cp:lastPrinted>2018-05-18T02:45:17Z</cp:lastPrinted>
  <dcterms:created xsi:type="dcterms:W3CDTF">2018-05-17T16:31:16Z</dcterms:created>
  <dcterms:modified xsi:type="dcterms:W3CDTF">2018-05-18T02:46:21Z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2018-05-10T00:00:00Z</vt:filetime>
  </property>
  <property fmtid="{D5CDD505-2E9C-101B-9397-08002B2CF9AE}" pid="3" name="LastSaved">
    <vt:filetime>2018-05-18T00:00:00Z</vt:filetime>
  </property>
</Properties>
</file>