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1" r:id="rId2"/>
    <p:sldId id="263" r:id="rId3"/>
    <p:sldId id="264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 snapToGrid="0" snapToObjects="1">
      <p:cViewPr varScale="1">
        <p:scale>
          <a:sx n="83" d="100"/>
          <a:sy n="83" d="100"/>
        </p:scale>
        <p:origin x="291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AA758-8029-4821-9754-5FBBB17153DF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07096-3CCF-45FE-8501-B79F012A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8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7096-3CCF-45FE-8501-B79F012AB4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0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C38F-AB6B-4768-84CD-C6264254A63F}" type="datetime1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5BCB-34B0-7F46-A2E0-88FADE8AA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4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94406-2D98-461A-B5A0-47DC0A7ADADA}" type="datetime1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5BCB-34B0-7F46-A2E0-88FADE8AA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9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CBB-FE5C-484F-8A54-7D5C97ED8BED}" type="datetime1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5BCB-34B0-7F46-A2E0-88FADE8AA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4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3045-1B4C-4197-AF0E-5098C2CEE8FA}" type="datetime1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5BCB-34B0-7F46-A2E0-88FADE8AA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9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5657-6A14-4ABE-869B-E40FC4DC94FA}" type="datetime1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5BCB-34B0-7F46-A2E0-88FADE8AA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6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6EFA-FA28-469D-B925-9068B15C57E7}" type="datetime1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5BCB-34B0-7F46-A2E0-88FADE8AA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0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37DF-3BE3-4CA0-B0D5-47F58B1069C4}" type="datetime1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5BCB-34B0-7F46-A2E0-88FADE8AA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6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5832-AFC4-4B67-9B16-3A058063F0B2}" type="datetime1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5BCB-34B0-7F46-A2E0-88FADE8AA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307B-1164-4172-AF10-5E16458CE5D9}" type="datetime1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5BCB-34B0-7F46-A2E0-88FADE8AA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6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69D3-F2DF-43CB-8421-927645BEBD82}" type="datetime1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5BCB-34B0-7F46-A2E0-88FADE8AA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6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5F8F-B121-4274-88F9-4063E8D910F3}" type="datetime1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5BCB-34B0-7F46-A2E0-88FADE8AA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Calibri Regular" charset="0"/>
              </a:defRPr>
            </a:lvl1pPr>
          </a:lstStyle>
          <a:p>
            <a:fld id="{7EB3A684-DC41-4716-92E7-3521D3AC5995}" type="datetime1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 Regular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 Regular" charset="0"/>
              </a:defRPr>
            </a:lvl1pPr>
          </a:lstStyle>
          <a:p>
            <a:fld id="{AFB75BCB-34B0-7F46-A2E0-88FADE8AA6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Calibri Regular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Calibri Regular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Calibri Regular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Calibri Regular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Calibri Regular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Calibri Regular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hawaiipacifichealth.org/health-wellness/continuing-education/266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9797925" y="9291086"/>
            <a:ext cx="0" cy="24384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2"/>
          <p:cNvSpPr txBox="1"/>
          <p:nvPr/>
        </p:nvSpPr>
        <p:spPr>
          <a:xfrm>
            <a:off x="462088" y="4029624"/>
            <a:ext cx="6201962" cy="36703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smtClean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Faculty:</a:t>
            </a:r>
            <a:endParaRPr lang="en-US" sz="2000" kern="1200" dirty="0" smtClean="0">
              <a:effectLst/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  <a:p>
            <a:pPr marL="514350" marR="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kern="1200" dirty="0" smtClean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Marian Melish, M.D</a:t>
            </a:r>
            <a:r>
              <a:rPr lang="en-US" kern="1200" dirty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. Professor of Pediatrics, University of Hawai`i, John A. Burns School of </a:t>
            </a:r>
            <a:r>
              <a:rPr lang="en-US" kern="1200" dirty="0" smtClean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Medicine. </a:t>
            </a:r>
            <a:endParaRPr lang="en-US" dirty="0" smtClean="0">
              <a:latin typeface="Calibri" panose="020F0502020204030204" pitchFamily="34" charset="0"/>
            </a:endParaRPr>
          </a:p>
          <a:p>
            <a:pPr marL="5143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  <a:ea typeface="Calibri Regular" charset="0"/>
                <a:cs typeface="Calibri Regular" charset="0"/>
              </a:rPr>
              <a:t>Natascha </a:t>
            </a:r>
            <a:r>
              <a:rPr lang="en-US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Ching, </a:t>
            </a:r>
            <a:r>
              <a:rPr lang="en-US" dirty="0">
                <a:latin typeface="Calibri" panose="020F0502020204030204" pitchFamily="34" charset="0"/>
                <a:ea typeface="Calibri Regular" charset="0"/>
                <a:cs typeface="Calibri Regular" charset="0"/>
              </a:rPr>
              <a:t>M.D. Assistant Professor of Pediatrics, University of Hawai`i, John A. Burns School of </a:t>
            </a:r>
            <a:r>
              <a:rPr lang="en-US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Medicine. </a:t>
            </a:r>
            <a:endParaRPr lang="en-US" sz="1600" dirty="0" smtClean="0"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  <a:p>
            <a:pPr marL="5143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Elizabeth </a:t>
            </a:r>
            <a:r>
              <a:rPr lang="en-US" dirty="0" err="1" smtClean="0">
                <a:latin typeface="Calibri" panose="020F0502020204030204" pitchFamily="34" charset="0"/>
              </a:rPr>
              <a:t>MacNeill</a:t>
            </a:r>
            <a:r>
              <a:rPr lang="en-US" dirty="0" smtClean="0">
                <a:latin typeface="Calibri" panose="020F0502020204030204" pitchFamily="34" charset="0"/>
              </a:rPr>
              <a:t>, M.D., M.P.H., Chief, </a:t>
            </a:r>
            <a:r>
              <a:rPr lang="en-US" dirty="0"/>
              <a:t>Tuberculosis Control </a:t>
            </a:r>
            <a:r>
              <a:rPr lang="en-US" dirty="0" smtClean="0"/>
              <a:t>Branch, </a:t>
            </a:r>
            <a:r>
              <a:rPr lang="en-US" dirty="0" smtClean="0">
                <a:latin typeface="Calibri" panose="020F0502020204030204" pitchFamily="34" charset="0"/>
              </a:rPr>
              <a:t>Hawaii Department of Health. </a:t>
            </a:r>
          </a:p>
          <a:p>
            <a:pPr marL="514350" marR="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kern="1200" dirty="0" smtClean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Raul </a:t>
            </a:r>
            <a:r>
              <a:rPr lang="en-US" kern="1200" dirty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Rudoy, M.D., M.P.H. </a:t>
            </a:r>
            <a:r>
              <a:rPr lang="en-US" kern="1200" dirty="0" smtClean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Emeritus Professor of Pediatrics, University </a:t>
            </a:r>
            <a:r>
              <a:rPr lang="en-US" kern="1200" dirty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of Hawai`i, John A. Burns School of </a:t>
            </a:r>
            <a:r>
              <a:rPr lang="en-US" kern="1200" dirty="0" smtClean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Medicine. </a:t>
            </a:r>
            <a:endParaRPr lang="en-US" i="1" kern="12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416" y="960562"/>
            <a:ext cx="6649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11</a:t>
            </a:r>
            <a:r>
              <a:rPr lang="en-US" sz="2000" baseline="30000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th</a:t>
            </a:r>
            <a:r>
              <a:rPr lang="en-US" sz="2000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 </a:t>
            </a:r>
            <a:r>
              <a:rPr lang="en-US" sz="2000" kern="1200" dirty="0" smtClean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Aloha </a:t>
            </a:r>
            <a:r>
              <a:rPr lang="en-US" sz="2000" kern="1200" dirty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Pediatric Infectious Diseases </a:t>
            </a:r>
            <a:r>
              <a:rPr lang="en-US" sz="2000" kern="1200" dirty="0" smtClean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Conference </a:t>
            </a:r>
            <a:endParaRPr lang="en-US" sz="2000" dirty="0">
              <a:effectLst/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58" y="1525852"/>
            <a:ext cx="5486400" cy="13251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9913" y="3082844"/>
            <a:ext cx="5026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alibri Regular" charset="0"/>
                <a:cs typeface="Calibri Regular" charset="0"/>
              </a:rPr>
              <a:t>held at Honolulu Shriners Hospital for </a:t>
            </a:r>
            <a:r>
              <a:rPr lang="en-US" sz="2000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Children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September 8, 2018 12:00 to 5:00 pm</a:t>
            </a:r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6770" y="151914"/>
            <a:ext cx="2218730" cy="64346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2088" y="8312853"/>
            <a:ext cx="62019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  <a:hlinkClick r:id="rId4"/>
              </a:rPr>
              <a:t>https://</a:t>
            </a:r>
            <a:r>
              <a:rPr lang="en-US" sz="1400" dirty="0" smtClean="0">
                <a:latin typeface="+mj-lt"/>
                <a:hlinkClick r:id="rId4"/>
              </a:rPr>
              <a:t>www.hawaiipacifichealth.org/health-wellness/continuing-education/2667</a:t>
            </a:r>
            <a:endParaRPr lang="en-US" sz="1400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9857423" y="9568177"/>
            <a:ext cx="0" cy="24384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4"/>
          <p:cNvSpPr txBox="1"/>
          <p:nvPr/>
        </p:nvSpPr>
        <p:spPr>
          <a:xfrm>
            <a:off x="201354" y="2307221"/>
            <a:ext cx="6499860" cy="41044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kern="1200" dirty="0" smtClean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held at Honolulu </a:t>
            </a:r>
            <a:r>
              <a:rPr lang="en-US" kern="1200" dirty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Shriners Hospital for </a:t>
            </a:r>
            <a:r>
              <a:rPr lang="en-US" kern="1200" dirty="0" smtClean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Children</a:t>
            </a:r>
            <a:endParaRPr lang="en-US" sz="900" dirty="0">
              <a:effectLst/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752094" y="2906922"/>
            <a:ext cx="5432094" cy="386585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 Regular" charset="0"/>
                <a:cs typeface="Calibri Regular" charset="0"/>
              </a:rPr>
              <a:t>Objectives:</a:t>
            </a:r>
            <a:endParaRPr lang="en-US" b="1" dirty="0"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 Regular" charset="0"/>
                <a:cs typeface="Calibri Regular" charset="0"/>
              </a:rPr>
              <a:t>Upon completion of this conference you will be able to</a:t>
            </a:r>
            <a:r>
              <a:rPr lang="en-US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: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 Regular" charset="0"/>
                <a:cs typeface="Calibri Regular" charset="0"/>
              </a:rPr>
              <a:t>Interpret the epidemiology, clinical features, prevention and management of </a:t>
            </a:r>
            <a:r>
              <a:rPr lang="en-US" sz="1400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patients with </a:t>
            </a:r>
            <a:r>
              <a:rPr lang="en-US" sz="1400" dirty="0"/>
              <a:t>pediatric tuberculosis</a:t>
            </a:r>
            <a:r>
              <a:rPr lang="en-US" sz="1400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.</a:t>
            </a:r>
            <a:endParaRPr lang="en-US" sz="1400" dirty="0" smtClean="0"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  <a:p>
            <a:endParaRPr lang="en-US" sz="1400" dirty="0"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 Regular" charset="0"/>
                <a:cs typeface="Calibri Regular" charset="0"/>
              </a:rPr>
              <a:t>Formulate the differential diagnosis and management plan for children presenting with </a:t>
            </a:r>
            <a:r>
              <a:rPr lang="en-US" sz="1400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complicated cardiovascular infections.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Recognize the </a:t>
            </a:r>
            <a:r>
              <a:rPr lang="en-US" sz="1400" dirty="0">
                <a:latin typeface="Calibri" panose="020F0502020204030204" pitchFamily="34" charset="0"/>
                <a:ea typeface="Calibri Regular" charset="0"/>
                <a:cs typeface="Calibri Regular" charset="0"/>
              </a:rPr>
              <a:t>most recent recommendations for the diagnosis and treatment of </a:t>
            </a:r>
            <a:r>
              <a:rPr lang="en-US" sz="1400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complicated pneumonia.</a:t>
            </a:r>
            <a:endParaRPr lang="en-US" sz="1400" dirty="0"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 Regular" charset="0"/>
                <a:cs typeface="Calibri Regular" charset="0"/>
              </a:rPr>
              <a:t>Recognize changes in the immunizations schedule and develop a rational approach to answer common parental concerns regarding </a:t>
            </a:r>
            <a:r>
              <a:rPr lang="en-US" sz="1400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immunizations.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Apply strategies to improve inter-professional collaboration to increase pediatric vaccination rates.</a:t>
            </a:r>
            <a:endParaRPr lang="en-US" sz="1400" dirty="0"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3599" y="690889"/>
            <a:ext cx="6649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11</a:t>
            </a:r>
            <a:r>
              <a:rPr lang="en-US" baseline="30000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th</a:t>
            </a:r>
            <a:r>
              <a:rPr lang="en-US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 </a:t>
            </a:r>
            <a:r>
              <a:rPr lang="en-US" kern="1200" dirty="0" smtClean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Aloha </a:t>
            </a:r>
            <a:r>
              <a:rPr lang="en-US" kern="1200" dirty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Pediatric Infectious Diseases </a:t>
            </a:r>
            <a:r>
              <a:rPr lang="en-US" kern="1200" dirty="0" smtClean="0">
                <a:effectLst/>
                <a:latin typeface="Calibri" panose="020F0502020204030204" pitchFamily="34" charset="0"/>
                <a:ea typeface="Calibri Regular" charset="0"/>
                <a:cs typeface="Calibri Regular" charset="0"/>
              </a:rPr>
              <a:t>Conference </a:t>
            </a:r>
            <a:endParaRPr lang="en-US" sz="900" dirty="0">
              <a:effectLst/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84" y="1098953"/>
            <a:ext cx="5486400" cy="119223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09754" y="2630424"/>
            <a:ext cx="368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September 8, 2018. 12:00 to 5:00 pm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865612"/>
            <a:ext cx="67769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		In </a:t>
            </a:r>
            <a:r>
              <a:rPr lang="en-US" sz="1200" dirty="0">
                <a:latin typeface="Calibri" panose="020F0502020204030204" pitchFamily="34" charset="0"/>
              </a:rPr>
              <a:t>support of improving patient care, Hawai‘i Pacific Health is jointly accredited by the </a:t>
            </a:r>
            <a:r>
              <a:rPr lang="en-US" sz="1200" dirty="0" smtClean="0">
                <a:latin typeface="Calibri" panose="020F0502020204030204" pitchFamily="34" charset="0"/>
              </a:rPr>
              <a:t>			Accreditation </a:t>
            </a:r>
            <a:r>
              <a:rPr lang="en-US" sz="1200" dirty="0">
                <a:latin typeface="Calibri" panose="020F0502020204030204" pitchFamily="34" charset="0"/>
              </a:rPr>
              <a:t>Council for Continuing Medical Education (ACCME), the Accreditation Council </a:t>
            </a:r>
            <a:r>
              <a:rPr lang="en-US" sz="1200" dirty="0" smtClean="0">
                <a:latin typeface="Calibri" panose="020F0502020204030204" pitchFamily="34" charset="0"/>
              </a:rPr>
              <a:t>		for Pharmacy </a:t>
            </a:r>
            <a:r>
              <a:rPr lang="en-US" sz="1200" dirty="0">
                <a:latin typeface="Calibri" panose="020F0502020204030204" pitchFamily="34" charset="0"/>
              </a:rPr>
              <a:t>Education (ACPE), and the American Nurses Credentialing Center (ANCC), to </a:t>
            </a:r>
            <a:r>
              <a:rPr lang="en-US" sz="1200" dirty="0" smtClean="0">
                <a:latin typeface="Calibri" panose="020F0502020204030204" pitchFamily="34" charset="0"/>
              </a:rPr>
              <a:t>		provide continuing </a:t>
            </a:r>
            <a:r>
              <a:rPr lang="en-US" sz="1200" dirty="0">
                <a:latin typeface="Calibri" panose="020F0502020204030204" pitchFamily="34" charset="0"/>
              </a:rPr>
              <a:t>education for the healthcare team.</a:t>
            </a:r>
          </a:p>
          <a:p>
            <a:endParaRPr lang="en-US" sz="1200" dirty="0">
              <a:latin typeface="Calibri" panose="020F0502020204030204" pitchFamily="34" charset="0"/>
            </a:endParaRPr>
          </a:p>
          <a:p>
            <a:r>
              <a:rPr lang="en-US" sz="1200" dirty="0" smtClean="0">
                <a:latin typeface="Calibri" panose="020F0502020204030204" pitchFamily="34" charset="0"/>
              </a:rPr>
              <a:t>Hawai‘i Pacific Health designates this live activity for a maximum of 4.0 AMA PRA Category 1 Credit (s) ™ for physicians and 4.0 contact hours for nurses. </a:t>
            </a:r>
            <a:r>
              <a:rPr lang="en-US" sz="1200" dirty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This activity is also assigned </a:t>
            </a:r>
            <a:r>
              <a:rPr lang="en-US" sz="1200" dirty="0" smtClean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the Joint Accreditation </a:t>
            </a:r>
            <a:r>
              <a:rPr lang="en-US" sz="1200" dirty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Universal Activity Number (UAN) </a:t>
            </a:r>
            <a:r>
              <a:rPr lang="en-US" sz="1200" dirty="0" smtClean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JA4006398-0000-18-001-L04-P </a:t>
            </a:r>
            <a:r>
              <a:rPr lang="en-US" sz="1200" dirty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and is accredited for </a:t>
            </a:r>
            <a:r>
              <a:rPr lang="en-US" sz="1200" dirty="0" smtClean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4.0 </a:t>
            </a:r>
            <a:r>
              <a:rPr lang="en-US" sz="1200" dirty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hours for pharmacists.</a:t>
            </a:r>
            <a:endParaRPr lang="en-US" sz="1200" dirty="0"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r>
              <a:rPr lang="en-US" sz="1200" dirty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</a:endParaRPr>
          </a:p>
          <a:p>
            <a:r>
              <a:rPr lang="en-US" sz="1200" i="1" dirty="0">
                <a:latin typeface="Calibri" panose="020F0502020204030204" pitchFamily="34" charset="0"/>
              </a:rPr>
              <a:t>In compliance with the Americans with Disabilities Act of 1990, Shriners Hospital for Children will make all reasonable efforts to accommodate persons with disabilities. </a:t>
            </a:r>
            <a:r>
              <a:rPr lang="en-US" sz="1200" i="1" dirty="0">
                <a:latin typeface="Calibri" panose="020F0502020204030204" pitchFamily="34" charset="0"/>
                <a:ea typeface="Calibri Regular" charset="0"/>
                <a:cs typeface="Calibri Regular" charset="0"/>
              </a:rPr>
              <a:t> </a:t>
            </a:r>
          </a:p>
        </p:txBody>
      </p:sp>
      <p:pic>
        <p:nvPicPr>
          <p:cNvPr id="16" name="Picture 1" descr="http://www.jointaccreditation.org/sites/default/files/Jointly%20Accredited%20Provider%20T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3" y="6904344"/>
            <a:ext cx="833378" cy="62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4744" y="45059"/>
            <a:ext cx="2218730" cy="64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9857423" y="9568177"/>
            <a:ext cx="0" cy="24384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6190" y="870811"/>
            <a:ext cx="579812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>Program Agenda:</a:t>
            </a:r>
            <a:endParaRPr lang="en-US" b="1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cs typeface="Arial" panose="020B0604020202020204" pitchFamily="34" charset="0"/>
              </a:rPr>
              <a:t>12:00-12:30 pm	Registration-Lunch</a:t>
            </a:r>
            <a:endParaRPr lang="en-US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cs typeface="Arial" panose="020B0604020202020204" pitchFamily="34" charset="0"/>
              </a:rPr>
              <a:t>12:30-1:00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pm 	Elizabeth </a:t>
            </a:r>
            <a:r>
              <a:rPr lang="en-US" dirty="0" err="1" smtClean="0">
                <a:cs typeface="Arial" panose="020B0604020202020204" pitchFamily="34" charset="0"/>
              </a:rPr>
              <a:t>MacNeill</a:t>
            </a:r>
            <a:r>
              <a:rPr lang="en-US" smtClean="0">
                <a:cs typeface="Arial" panose="020B0604020202020204" pitchFamily="34" charset="0"/>
              </a:rPr>
              <a:t>, M.D., M.P.H.</a:t>
            </a:r>
            <a:endParaRPr lang="en-US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Arial" panose="020B0604020202020204" pitchFamily="34" charset="0"/>
              </a:rPr>
              <a:t>1:00-1:30 </a:t>
            </a:r>
            <a:r>
              <a:rPr lang="en-US" dirty="0" smtClean="0">
                <a:cs typeface="Arial" panose="020B0604020202020204" pitchFamily="34" charset="0"/>
              </a:rPr>
              <a:t>pm 		Marian Melish, M.D. </a:t>
            </a:r>
            <a:endParaRPr lang="en-US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cs typeface="Arial" panose="020B0604020202020204" pitchFamily="34" charset="0"/>
              </a:rPr>
              <a:t>1:30-1:45 pm 		Break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Arial" panose="020B0604020202020204" pitchFamily="34" charset="0"/>
              </a:rPr>
              <a:t>1</a:t>
            </a:r>
            <a:r>
              <a:rPr lang="en-US" dirty="0">
                <a:cs typeface="Arial" panose="020B0604020202020204" pitchFamily="34" charset="0"/>
              </a:rPr>
              <a:t>:45-2:15 </a:t>
            </a:r>
            <a:r>
              <a:rPr lang="en-US" dirty="0" smtClean="0">
                <a:cs typeface="Arial" panose="020B0604020202020204" pitchFamily="34" charset="0"/>
              </a:rPr>
              <a:t>pm 		Natascha Ching, M.D.</a:t>
            </a:r>
            <a:endParaRPr lang="en-US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Arial" panose="020B0604020202020204" pitchFamily="34" charset="0"/>
              </a:rPr>
              <a:t>2:15-3:15 pm  </a:t>
            </a:r>
            <a:r>
              <a:rPr lang="en-US" dirty="0" smtClean="0">
                <a:cs typeface="Arial" panose="020B0604020202020204" pitchFamily="34" charset="0"/>
              </a:rPr>
              <a:t>		Raul Rudoy, M.D., M.P.H.</a:t>
            </a:r>
            <a:endParaRPr lang="en-US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Arial" panose="020B0604020202020204" pitchFamily="34" charset="0"/>
              </a:rPr>
              <a:t>3:15-3:30 pm </a:t>
            </a:r>
            <a:r>
              <a:rPr lang="en-US" dirty="0" smtClean="0">
                <a:cs typeface="Arial" panose="020B0604020202020204" pitchFamily="34" charset="0"/>
              </a:rPr>
              <a:t>		Break </a:t>
            </a:r>
            <a:endParaRPr lang="en-US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cs typeface="Arial" panose="020B0604020202020204" pitchFamily="34" charset="0"/>
              </a:rPr>
              <a:t>3</a:t>
            </a:r>
            <a:r>
              <a:rPr lang="en-US" dirty="0">
                <a:cs typeface="Arial" panose="020B0604020202020204" pitchFamily="34" charset="0"/>
              </a:rPr>
              <a:t>:30-5:00 pm </a:t>
            </a:r>
            <a:r>
              <a:rPr lang="en-US" dirty="0" smtClean="0">
                <a:cs typeface="Arial" panose="020B0604020202020204" pitchFamily="34" charset="0"/>
              </a:rPr>
              <a:t>		Workshop and Clinical Cases Discussions</a:t>
            </a:r>
            <a:endParaRPr lang="en-US" dirty="0"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511059" y="11466249"/>
            <a:ext cx="0" cy="24384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26631" y="6230928"/>
            <a:ext cx="5379008" cy="12958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algn="ctr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Mahalo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 our sponsors: the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Honolulu Shriners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Hospital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for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providing our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conference location and to</a:t>
            </a:r>
            <a:r>
              <a:rPr lang="en-US" dirty="0">
                <a:latin typeface="Calibri" panose="020F0502020204030204" pitchFamily="34" charset="0"/>
                <a:ea typeface="Calibri Regular" charset="0"/>
                <a:cs typeface="Calibri Regular" charset="0"/>
              </a:rPr>
              <a:t> </a:t>
            </a:r>
            <a:r>
              <a:rPr lang="en-US" b="1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HPAREF</a:t>
            </a:r>
            <a:r>
              <a:rPr lang="en-US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 Regular" charset="0"/>
                <a:cs typeface="Calibri Regular" charset="0"/>
              </a:rPr>
              <a:t>for their generous </a:t>
            </a:r>
            <a:r>
              <a:rPr lang="en-US" dirty="0" smtClean="0">
                <a:latin typeface="Calibri" panose="020F0502020204030204" pitchFamily="34" charset="0"/>
                <a:ea typeface="Calibri Regular" charset="0"/>
                <a:cs typeface="Calibri Regular" charset="0"/>
              </a:rPr>
              <a:t>support</a:t>
            </a:r>
            <a:endParaRPr lang="en-US" dirty="0">
              <a:latin typeface="Calibri" panose="020F0502020204030204" pitchFamily="34" charset="0"/>
              <a:ea typeface="Calibri Regular" charset="0"/>
              <a:cs typeface="Calibri Regular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7" b="-1"/>
          <a:stretch/>
        </p:blipFill>
        <p:spPr>
          <a:xfrm>
            <a:off x="744724" y="7815088"/>
            <a:ext cx="1427018" cy="1091431"/>
          </a:xfrm>
          <a:prstGeom prst="rect">
            <a:avLst/>
          </a:prstGeom>
        </p:spPr>
      </p:pic>
      <p:pic>
        <p:nvPicPr>
          <p:cNvPr id="18" name="Picture 17" descr="2011-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197" y="8048697"/>
            <a:ext cx="3568839" cy="703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6190" y="4565765"/>
            <a:ext cx="56560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ea typeface="Calibri Regular" charset="0"/>
                <a:cs typeface="Arial" panose="020B0604020202020204" pitchFamily="34" charset="0"/>
              </a:rPr>
              <a:t>Planning Committee:</a:t>
            </a:r>
          </a:p>
          <a:p>
            <a:r>
              <a:rPr lang="en-US" sz="1200" dirty="0" smtClean="0">
                <a:ea typeface="Calibri Regular" charset="0"/>
                <a:cs typeface="Arial" panose="020B0604020202020204" pitchFamily="34" charset="0"/>
              </a:rPr>
              <a:t>Pam Carey-Goo, RN, Infection Control Coordinator, Shriners Hospital</a:t>
            </a:r>
          </a:p>
          <a:p>
            <a:r>
              <a:rPr lang="en-US" sz="1200" dirty="0" smtClean="0">
                <a:ea typeface="Calibri Regular" charset="0"/>
                <a:cs typeface="Arial" panose="020B0604020202020204" pitchFamily="34" charset="0"/>
              </a:rPr>
              <a:t>Natascha Ching, MD Assistant Professor of Pediatrics, JABSOM</a:t>
            </a:r>
          </a:p>
          <a:p>
            <a:r>
              <a:rPr lang="en-US" sz="1200" dirty="0">
                <a:cs typeface="Arial" panose="020B0604020202020204" pitchFamily="34" charset="0"/>
              </a:rPr>
              <a:t>Jennifer Dacumos, Pharm D, Hawai‘i Pacific </a:t>
            </a:r>
            <a:r>
              <a:rPr lang="en-US" sz="1200" dirty="0" smtClean="0">
                <a:cs typeface="Arial" panose="020B0604020202020204" pitchFamily="34" charset="0"/>
              </a:rPr>
              <a:t>Health</a:t>
            </a:r>
          </a:p>
          <a:p>
            <a:r>
              <a:rPr lang="en-US" sz="1200" dirty="0" smtClean="0">
                <a:ea typeface="Calibri Regular" charset="0"/>
                <a:cs typeface="Arial" panose="020B0604020202020204" pitchFamily="34" charset="0"/>
              </a:rPr>
              <a:t>Raul Rudoy</a:t>
            </a:r>
            <a:r>
              <a:rPr lang="en-US" sz="1200" dirty="0">
                <a:ea typeface="Calibri Regular" charset="0"/>
                <a:cs typeface="Arial" panose="020B0604020202020204" pitchFamily="34" charset="0"/>
              </a:rPr>
              <a:t>,</a:t>
            </a:r>
            <a:r>
              <a:rPr lang="en-US" sz="1200" dirty="0" smtClean="0">
                <a:ea typeface="Calibri Regular" charset="0"/>
                <a:cs typeface="Arial" panose="020B0604020202020204" pitchFamily="34" charset="0"/>
              </a:rPr>
              <a:t> MD Emeritus Professor of Pediatrics, JABSOM</a:t>
            </a:r>
          </a:p>
          <a:p>
            <a:r>
              <a:rPr lang="en-US" sz="1200" dirty="0">
                <a:cs typeface="Arial" panose="020B0604020202020204" pitchFamily="34" charset="0"/>
              </a:rPr>
              <a:t>Amy Thomas, Hawai‘i Pacific Health</a:t>
            </a:r>
          </a:p>
          <a:p>
            <a:r>
              <a:rPr lang="en-US" sz="1200" dirty="0" smtClean="0">
                <a:ea typeface="Calibri Regular" charset="0"/>
                <a:cs typeface="Arial" panose="020B0604020202020204" pitchFamily="34" charset="0"/>
              </a:rPr>
              <a:t>Kara Yamamoto, MD Assistant Professor of Pediatrics, JABSOM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6770" y="45059"/>
            <a:ext cx="2218730" cy="64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308</Words>
  <Application>Microsoft Office PowerPoint</Application>
  <PresentationFormat>On-screen Show (4:3)</PresentationFormat>
  <Paragraphs>46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Mincho</vt:lpstr>
      <vt:lpstr>Arial</vt:lpstr>
      <vt:lpstr>Calibri</vt:lpstr>
      <vt:lpstr>Calibri Regular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Raul rudoy</dc:creator>
  <cp:lastModifiedBy>Reed, Laura (Abby)</cp:lastModifiedBy>
  <cp:revision>129</cp:revision>
  <cp:lastPrinted>2018-07-20T21:48:40Z</cp:lastPrinted>
  <dcterms:created xsi:type="dcterms:W3CDTF">2015-09-12T19:03:40Z</dcterms:created>
  <dcterms:modified xsi:type="dcterms:W3CDTF">2018-09-01T01:29:30Z</dcterms:modified>
</cp:coreProperties>
</file>