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7010400" cy="92964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144261-D5A3-9047-8D9F-7F6079EA0C4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3E47F2-A06C-0E45-B864-D22BCE135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4F6B71-D530-9C4F-BC90-DD47ACEC3E9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F092DF-2799-494E-8442-6655B157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5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92DF-2799-494E-8442-6655B1578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658" y="1145595"/>
            <a:ext cx="6290684" cy="3040701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58" y="4368063"/>
            <a:ext cx="6290684" cy="23368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89" y="7422057"/>
            <a:ext cx="2166653" cy="142369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6858000" cy="697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568352"/>
            <a:ext cx="3222407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68094" y="4291355"/>
            <a:ext cx="3222407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73945" y="568352"/>
            <a:ext cx="3222407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474160" y="4291355"/>
            <a:ext cx="3222407" cy="353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94" y="498085"/>
            <a:ext cx="6521813" cy="1162196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7879" y="1776502"/>
            <a:ext cx="6522244" cy="608574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5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94" y="498085"/>
            <a:ext cx="6521813" cy="1162196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7879" y="1776502"/>
            <a:ext cx="3222407" cy="608574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3"/>
          </p:nvPr>
        </p:nvSpPr>
        <p:spPr>
          <a:xfrm>
            <a:off x="3467500" y="1776502"/>
            <a:ext cx="3222407" cy="608574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5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94" y="498085"/>
            <a:ext cx="6521813" cy="1162196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5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94" y="498085"/>
            <a:ext cx="6521813" cy="1162196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1741618"/>
            <a:ext cx="6528197" cy="608541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1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568354"/>
            <a:ext cx="6528689" cy="725868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0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568354"/>
            <a:ext cx="3222407" cy="725868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474160" y="568354"/>
            <a:ext cx="3222407" cy="725868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3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568352"/>
            <a:ext cx="6528689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68094" y="4291355"/>
            <a:ext cx="3222407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474160" y="4291355"/>
            <a:ext cx="3222407" cy="353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6858000" cy="36576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ph-system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7" y="8004644"/>
            <a:ext cx="1298060" cy="8529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80665" y="1"/>
            <a:ext cx="277336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7878" y="568352"/>
            <a:ext cx="3222407" cy="725868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68094" y="8475134"/>
            <a:ext cx="276260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9" y="7980959"/>
            <a:ext cx="5107781" cy="271524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73945" y="568352"/>
            <a:ext cx="3222407" cy="3535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474160" y="4291355"/>
            <a:ext cx="3222407" cy="353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094" y="266567"/>
            <a:ext cx="6521813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094" y="2017381"/>
            <a:ext cx="6521813" cy="621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0665" y="1"/>
            <a:ext cx="27733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1" r:id="rId4"/>
    <p:sldLayoutId id="2147483653" r:id="rId5"/>
    <p:sldLayoutId id="2147483654" r:id="rId6"/>
    <p:sldLayoutId id="2147483659" r:id="rId7"/>
    <p:sldLayoutId id="2147483657" r:id="rId8"/>
    <p:sldLayoutId id="2147483658" r:id="rId9"/>
    <p:sldLayoutId id="2147483656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68094" y="619934"/>
            <a:ext cx="6522244" cy="7855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300" b="1" dirty="0" smtClean="0">
                <a:solidFill>
                  <a:schemeClr val="accent1"/>
                </a:solidFill>
              </a:rPr>
              <a:t>Hawai’i Pacific Health Preceptor Workshop 2018</a:t>
            </a:r>
          </a:p>
          <a:p>
            <a:pPr marL="0" indent="0" algn="ctr">
              <a:buNone/>
            </a:pPr>
            <a:endParaRPr lang="en-US" sz="900" b="1" dirty="0" smtClean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chemeClr val="accent1"/>
                </a:solidFill>
              </a:rPr>
              <a:t>March </a:t>
            </a:r>
            <a:r>
              <a:rPr lang="en-US" sz="1500" b="1" dirty="0">
                <a:solidFill>
                  <a:schemeClr val="accent1"/>
                </a:solidFill>
              </a:rPr>
              <a:t>12 </a:t>
            </a:r>
            <a:r>
              <a:rPr lang="en-US" sz="1500" b="1" dirty="0" smtClean="0">
                <a:solidFill>
                  <a:schemeClr val="accent1"/>
                </a:solidFill>
              </a:rPr>
              <a:t>– DHT CR-4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chemeClr val="accent1"/>
                </a:solidFill>
              </a:rPr>
              <a:t>May 21 – </a:t>
            </a:r>
            <a:r>
              <a:rPr lang="en-US" sz="1500" b="1" dirty="0" smtClean="0">
                <a:solidFill>
                  <a:schemeClr val="accent1"/>
                </a:solidFill>
              </a:rPr>
              <a:t>(Kaua‘i) </a:t>
            </a:r>
            <a:r>
              <a:rPr lang="en-US" sz="1500" b="1" dirty="0" smtClean="0">
                <a:solidFill>
                  <a:schemeClr val="accent1"/>
                </a:solidFill>
              </a:rPr>
              <a:t>WMC ONLY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chemeClr val="accent1"/>
                </a:solidFill>
              </a:rPr>
              <a:t>August </a:t>
            </a:r>
            <a:r>
              <a:rPr lang="en-US" sz="1500" b="1" dirty="0">
                <a:solidFill>
                  <a:schemeClr val="accent1"/>
                </a:solidFill>
              </a:rPr>
              <a:t>6 </a:t>
            </a:r>
            <a:r>
              <a:rPr lang="en-US" sz="1500" b="1" dirty="0" smtClean="0">
                <a:solidFill>
                  <a:schemeClr val="accent1"/>
                </a:solidFill>
              </a:rPr>
              <a:t>– LRC 101</a:t>
            </a:r>
            <a:endParaRPr lang="en-US" sz="1500" b="1" dirty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chemeClr val="accent1"/>
                </a:solidFill>
              </a:rPr>
              <a:t>Sept 20 – DHT CR-1</a:t>
            </a:r>
            <a:endParaRPr lang="en-US" sz="1500" b="1" dirty="0">
              <a:solidFill>
                <a:schemeClr val="accent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500" b="1" dirty="0" smtClean="0">
                <a:solidFill>
                  <a:schemeClr val="accent1"/>
                </a:solidFill>
              </a:rPr>
              <a:t>Oct 18 </a:t>
            </a:r>
            <a:r>
              <a:rPr lang="en-US" sz="1500" b="1" dirty="0">
                <a:solidFill>
                  <a:schemeClr val="accent1"/>
                </a:solidFill>
              </a:rPr>
              <a:t>– DHT CR-1</a:t>
            </a:r>
          </a:p>
          <a:p>
            <a:pPr marL="0" indent="0" algn="ctr">
              <a:buNone/>
            </a:pPr>
            <a:r>
              <a:rPr lang="en-US" altLang="en-US" sz="1500" b="1" dirty="0" smtClean="0">
                <a:solidFill>
                  <a:schemeClr val="accent1"/>
                </a:solidFill>
              </a:rPr>
              <a:t>Target </a:t>
            </a:r>
            <a:r>
              <a:rPr lang="en-US" altLang="en-US" sz="1500" b="1" dirty="0">
                <a:solidFill>
                  <a:schemeClr val="accent1"/>
                </a:solidFill>
              </a:rPr>
              <a:t>Audience:  </a:t>
            </a:r>
            <a:r>
              <a:rPr lang="en-US" altLang="en-US" sz="1500" b="1" dirty="0" smtClean="0">
                <a:solidFill>
                  <a:schemeClr val="accent1"/>
                </a:solidFill>
              </a:rPr>
              <a:t>RNs, LPNs, MAs </a:t>
            </a:r>
            <a:r>
              <a:rPr lang="en-US" altLang="en-US" sz="1500" b="1" dirty="0">
                <a:solidFill>
                  <a:schemeClr val="accent1"/>
                </a:solidFill>
              </a:rPr>
              <a:t>w/one year of current unit experience, </a:t>
            </a:r>
            <a:r>
              <a:rPr lang="en-US" altLang="en-US" sz="1500" b="1" dirty="0" smtClean="0">
                <a:solidFill>
                  <a:schemeClr val="accent1"/>
                </a:solidFill>
              </a:rPr>
              <a:t>who </a:t>
            </a:r>
            <a:r>
              <a:rPr lang="en-US" altLang="en-US" sz="1500" b="1" dirty="0">
                <a:solidFill>
                  <a:schemeClr val="accent1"/>
                </a:solidFill>
              </a:rPr>
              <a:t>are </a:t>
            </a:r>
            <a:r>
              <a:rPr lang="en-US" altLang="en-US" sz="1500" b="1" dirty="0" smtClean="0">
                <a:solidFill>
                  <a:schemeClr val="accent1"/>
                </a:solidFill>
              </a:rPr>
              <a:t>interested  in </a:t>
            </a:r>
            <a:r>
              <a:rPr lang="en-US" altLang="en-US" sz="1500" b="1" dirty="0">
                <a:solidFill>
                  <a:schemeClr val="accent1"/>
                </a:solidFill>
              </a:rPr>
              <a:t>being a preceptor or enhancing skills as a preceptor. 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Content: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465138" indent="-233363">
              <a:spcBef>
                <a:spcPts val="0"/>
              </a:spcBef>
            </a:pPr>
            <a:r>
              <a:rPr lang="en-US" altLang="en-US" sz="1200" dirty="0" smtClean="0">
                <a:solidFill>
                  <a:schemeClr val="tx2"/>
                </a:solidFill>
              </a:rPr>
              <a:t>Manager/Supervisor </a:t>
            </a:r>
            <a:r>
              <a:rPr lang="en-US" altLang="en-US" sz="1200" dirty="0">
                <a:solidFill>
                  <a:schemeClr val="tx2"/>
                </a:solidFill>
              </a:rPr>
              <a:t>approval is required.</a:t>
            </a:r>
          </a:p>
          <a:p>
            <a:pPr marL="465138" indent="-233363">
              <a:spcBef>
                <a:spcPts val="0"/>
              </a:spcBef>
            </a:pPr>
            <a:r>
              <a:rPr lang="en-US" altLang="en-US" sz="1200" dirty="0">
                <a:solidFill>
                  <a:schemeClr val="tx2"/>
                </a:solidFill>
              </a:rPr>
              <a:t>Search catalog in HLC for  “Preceptor Workshop”.</a:t>
            </a:r>
          </a:p>
          <a:p>
            <a:pPr marL="465138" indent="-233363">
              <a:spcBef>
                <a:spcPts val="0"/>
              </a:spcBef>
            </a:pPr>
            <a:r>
              <a:rPr lang="en-US" altLang="en-US" sz="1200" dirty="0">
                <a:solidFill>
                  <a:schemeClr val="tx2"/>
                </a:solidFill>
              </a:rPr>
              <a:t>Select  “Hawai‘i Pacific Health Preceptor Workshop </a:t>
            </a:r>
            <a:r>
              <a:rPr lang="en-US" altLang="en-US" sz="1200" dirty="0" smtClean="0">
                <a:solidFill>
                  <a:schemeClr val="tx2"/>
                </a:solidFill>
              </a:rPr>
              <a:t>2018” </a:t>
            </a:r>
            <a:r>
              <a:rPr lang="en-US" altLang="en-US" sz="1200" dirty="0">
                <a:solidFill>
                  <a:schemeClr val="tx2"/>
                </a:solidFill>
              </a:rPr>
              <a:t>and Enroll.</a:t>
            </a:r>
          </a:p>
          <a:p>
            <a:pPr marL="465138" indent="-233363">
              <a:spcBef>
                <a:spcPts val="0"/>
              </a:spcBef>
            </a:pPr>
            <a:r>
              <a:rPr lang="en-US" altLang="en-US" sz="1200" dirty="0">
                <a:solidFill>
                  <a:schemeClr val="tx2"/>
                </a:solidFill>
              </a:rPr>
              <a:t>Pre-registration Acknowledgement, Pre-course Process and HLC modules must be completed to register for this class.   </a:t>
            </a:r>
          </a:p>
          <a:p>
            <a:pPr marL="465138" indent="-233363">
              <a:spcBef>
                <a:spcPts val="0"/>
              </a:spcBef>
            </a:pPr>
            <a:r>
              <a:rPr lang="en-US" altLang="en-US" sz="1200" dirty="0" smtClean="0">
                <a:solidFill>
                  <a:schemeClr val="tx2"/>
                </a:solidFill>
              </a:rPr>
              <a:t>Submit completed application to your Manager. </a:t>
            </a:r>
          </a:p>
          <a:p>
            <a:pPr>
              <a:spcBef>
                <a:spcPts val="0"/>
              </a:spcBef>
              <a:buNone/>
            </a:pPr>
            <a:endParaRPr lang="en-US" altLang="en-US" sz="1200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altLang="en-US" sz="1200" dirty="0" smtClean="0">
                <a:solidFill>
                  <a:schemeClr val="tx2"/>
                </a:solidFill>
              </a:rPr>
              <a:t>For </a:t>
            </a:r>
            <a:r>
              <a:rPr lang="en-US" altLang="en-US" sz="1200" dirty="0">
                <a:solidFill>
                  <a:schemeClr val="tx2"/>
                </a:solidFill>
              </a:rPr>
              <a:t>assistance, </a:t>
            </a:r>
            <a:r>
              <a:rPr lang="en-US" altLang="en-US" sz="1200" dirty="0" smtClean="0">
                <a:solidFill>
                  <a:schemeClr val="tx2"/>
                </a:solidFill>
              </a:rPr>
              <a:t>contact instructors: </a:t>
            </a:r>
            <a:r>
              <a:rPr lang="en-US" altLang="en-US" sz="1200" dirty="0">
                <a:solidFill>
                  <a:schemeClr val="tx2"/>
                </a:solidFill>
              </a:rPr>
              <a:t>Madeline </a:t>
            </a:r>
            <a:r>
              <a:rPr lang="en-US" altLang="en-US" sz="1200" dirty="0" smtClean="0">
                <a:solidFill>
                  <a:schemeClr val="tx2"/>
                </a:solidFill>
              </a:rPr>
              <a:t>Fernandez 983-6620, Paula </a:t>
            </a:r>
            <a:r>
              <a:rPr lang="en-US" altLang="en-US" sz="1200" dirty="0">
                <a:solidFill>
                  <a:schemeClr val="tx2"/>
                </a:solidFill>
              </a:rPr>
              <a:t>Hulme 245-1137, </a:t>
            </a:r>
            <a:endParaRPr lang="en-US" altLang="en-US" sz="1200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altLang="en-US" sz="1200" dirty="0" smtClean="0">
                <a:solidFill>
                  <a:schemeClr val="tx2"/>
                </a:solidFill>
              </a:rPr>
              <a:t>Sarah </a:t>
            </a:r>
            <a:r>
              <a:rPr lang="en-US" altLang="en-US" sz="1200" dirty="0">
                <a:solidFill>
                  <a:schemeClr val="tx2"/>
                </a:solidFill>
              </a:rPr>
              <a:t>Kim 522-2719, </a:t>
            </a:r>
            <a:r>
              <a:rPr lang="en-US" altLang="en-US" sz="1200" dirty="0" smtClean="0">
                <a:solidFill>
                  <a:schemeClr val="tx2"/>
                </a:solidFill>
              </a:rPr>
              <a:t>or Kristi </a:t>
            </a:r>
            <a:r>
              <a:rPr lang="en-US" altLang="en-US" sz="1200" dirty="0">
                <a:solidFill>
                  <a:schemeClr val="tx2"/>
                </a:solidFill>
              </a:rPr>
              <a:t>Sakai </a:t>
            </a:r>
            <a:r>
              <a:rPr lang="en-US" altLang="en-US" sz="1200" dirty="0" smtClean="0">
                <a:solidFill>
                  <a:schemeClr val="tx2"/>
                </a:solidFill>
              </a:rPr>
              <a:t>485-4685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1200" dirty="0" smtClean="0"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altLang="en-US" sz="1200" dirty="0" smtClean="0">
                <a:solidFill>
                  <a:schemeClr val="tx2"/>
                </a:solidFill>
              </a:rPr>
              <a:t>         		In </a:t>
            </a:r>
            <a:r>
              <a:rPr lang="en-US" altLang="en-US" sz="1200" dirty="0">
                <a:solidFill>
                  <a:schemeClr val="tx2"/>
                </a:solidFill>
              </a:rPr>
              <a:t>support of improving patient care, Hawai‘i Pacific Health is jointly accredited by the </a:t>
            </a:r>
            <a:r>
              <a:rPr lang="en-US" altLang="en-US" sz="1200" dirty="0" smtClean="0">
                <a:solidFill>
                  <a:schemeClr val="tx2"/>
                </a:solidFill>
              </a:rPr>
              <a:t>		Accreditation </a:t>
            </a:r>
            <a:r>
              <a:rPr lang="en-US" altLang="en-US" sz="1200" dirty="0">
                <a:solidFill>
                  <a:schemeClr val="tx2"/>
                </a:solidFill>
              </a:rPr>
              <a:t>Council for Continuing Medical Education (ACCME), the Accreditation </a:t>
            </a:r>
            <a:r>
              <a:rPr lang="en-US" altLang="en-US" sz="1200" dirty="0" smtClean="0">
                <a:solidFill>
                  <a:schemeClr val="tx2"/>
                </a:solidFill>
              </a:rPr>
              <a:t>		Council </a:t>
            </a:r>
            <a:r>
              <a:rPr lang="en-US" altLang="en-US" sz="1200" dirty="0">
                <a:solidFill>
                  <a:schemeClr val="tx2"/>
                </a:solidFill>
              </a:rPr>
              <a:t>for Pharmacy Education (ACPE), and the American Nurses Credentialing </a:t>
            </a:r>
            <a:r>
              <a:rPr lang="en-US" altLang="en-US" sz="1200" dirty="0" smtClean="0">
                <a:solidFill>
                  <a:schemeClr val="tx2"/>
                </a:solidFill>
              </a:rPr>
              <a:t>		Center </a:t>
            </a:r>
            <a:r>
              <a:rPr lang="en-US" altLang="en-US" sz="1200" dirty="0">
                <a:solidFill>
                  <a:schemeClr val="tx2"/>
                </a:solidFill>
              </a:rPr>
              <a:t>(ANCC), to provide continuing education for the healthcare team.</a:t>
            </a:r>
            <a:endParaRPr lang="en-US" altLang="en-US" sz="1200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en-US" altLang="en-US" sz="1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en-US" sz="1200" b="1" dirty="0" smtClean="0">
                <a:solidFill>
                  <a:schemeClr val="tx2"/>
                </a:solidFill>
              </a:rPr>
              <a:t>For </a:t>
            </a:r>
            <a:r>
              <a:rPr kumimoji="1" lang="en-US" altLang="en-US" sz="1200" b="1" dirty="0">
                <a:solidFill>
                  <a:schemeClr val="tx2"/>
                </a:solidFill>
              </a:rPr>
              <a:t>Nurses we are offering ANCC Contact Hours 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en-US" sz="1200" dirty="0">
                <a:solidFill>
                  <a:schemeClr val="tx2"/>
                </a:solidFill>
              </a:rPr>
              <a:t>Hawai‘i Pacific Health designates this live activity for </a:t>
            </a:r>
            <a:r>
              <a:rPr kumimoji="1" lang="en-US" altLang="en-US" sz="1200" dirty="0" smtClean="0">
                <a:solidFill>
                  <a:schemeClr val="tx2"/>
                </a:solidFill>
              </a:rPr>
              <a:t>11.25 contact </a:t>
            </a:r>
            <a:r>
              <a:rPr kumimoji="1" lang="en-US" altLang="en-US" sz="1200" dirty="0">
                <a:solidFill>
                  <a:schemeClr val="tx2"/>
                </a:solidFill>
              </a:rPr>
              <a:t>hours for nurses.  Nurses should only claim credit commensurate with the extent of their participation in the activity.</a:t>
            </a:r>
          </a:p>
          <a:p>
            <a:pPr>
              <a:spcBef>
                <a:spcPts val="0"/>
              </a:spcBef>
              <a:buNone/>
            </a:pPr>
            <a:endParaRPr lang="en-US" altLang="en-US" sz="1200" dirty="0" smtClean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altLang="en-US" sz="1200" dirty="0" smtClean="0">
                <a:solidFill>
                  <a:schemeClr val="tx2"/>
                </a:solidFill>
              </a:rPr>
              <a:t>No </a:t>
            </a:r>
            <a:r>
              <a:rPr lang="en-US" altLang="en-US" sz="1200" dirty="0">
                <a:solidFill>
                  <a:schemeClr val="tx2"/>
                </a:solidFill>
              </a:rPr>
              <a:t>commercial support was received for this program.  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200" dirty="0">
                <a:solidFill>
                  <a:schemeClr val="tx2"/>
                </a:solidFill>
              </a:rPr>
              <a:t>The Instructors disclose they have no conflicts of interest or financial interests related to this program.  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200" dirty="0">
                <a:solidFill>
                  <a:schemeClr val="tx2"/>
                </a:solidFill>
              </a:rPr>
              <a:t>Course may be cancelled due to low </a:t>
            </a:r>
            <a:r>
              <a:rPr lang="en-US" altLang="en-US" sz="1200" dirty="0" smtClean="0">
                <a:solidFill>
                  <a:schemeClr val="tx2"/>
                </a:solidFill>
              </a:rPr>
              <a:t>enrollment. Registrants </a:t>
            </a:r>
            <a:r>
              <a:rPr lang="en-US" altLang="en-US" sz="1200" dirty="0">
                <a:solidFill>
                  <a:schemeClr val="tx2"/>
                </a:solidFill>
              </a:rPr>
              <a:t>will be notified 3 days in advance</a:t>
            </a:r>
            <a:r>
              <a:rPr lang="en-US" altLang="en-US" sz="1200" dirty="0" smtClean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68147"/>
              </p:ext>
            </p:extLst>
          </p:nvPr>
        </p:nvGraphicFramePr>
        <p:xfrm>
          <a:off x="811949" y="3066017"/>
          <a:ext cx="5543775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781"/>
                <a:gridCol w="2409994"/>
              </a:tblGrid>
              <a:tr h="851075">
                <a:tc>
                  <a:txBody>
                    <a:bodyPr/>
                    <a:lstStyle/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Preceptor Roles and Responsibilities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Teaching-Learning Styles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Adult Learning Principles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Novice to Expert  theory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Competency Validation methods</a:t>
                      </a:r>
                    </a:p>
                  </a:txBody>
                  <a:tcPr marL="68580" marR="6858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Critical Thinking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Delegation and Accountability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Personality, Generational Styles 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Conflict Management </a:t>
                      </a:r>
                    </a:p>
                    <a:p>
                      <a:pPr marL="0" indent="231775">
                        <a:spcBef>
                          <a:spcPct val="0"/>
                        </a:spcBef>
                        <a:buFont typeface="Wingdings" pitchFamily="2" charset="2"/>
                        <a:buChar char="q"/>
                      </a:pPr>
                      <a:r>
                        <a:rPr lang="en-US" altLang="en-US" sz="1100" b="0" dirty="0" smtClean="0">
                          <a:solidFill>
                            <a:schemeClr val="tx2"/>
                          </a:solidFill>
                        </a:rPr>
                        <a:t>Resource tools available</a:t>
                      </a:r>
                    </a:p>
                  </a:txBody>
                  <a:tcPr marL="68580" marR="68580" marT="60960" marB="6096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67" y="5833645"/>
            <a:ext cx="740780" cy="5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PH 1">
      <a:dk1>
        <a:srgbClr val="78787B"/>
      </a:dk1>
      <a:lt1>
        <a:sysClr val="window" lastClr="FFFFFF"/>
      </a:lt1>
      <a:dk2>
        <a:srgbClr val="404040"/>
      </a:dk2>
      <a:lt2>
        <a:srgbClr val="F4F2EC"/>
      </a:lt2>
      <a:accent1>
        <a:srgbClr val="0091BA"/>
      </a:accent1>
      <a:accent2>
        <a:srgbClr val="F58220"/>
      </a:accent2>
      <a:accent3>
        <a:srgbClr val="62A945"/>
      </a:accent3>
      <a:accent4>
        <a:srgbClr val="862065"/>
      </a:accent4>
      <a:accent5>
        <a:srgbClr val="0071B9"/>
      </a:accent5>
      <a:accent6>
        <a:srgbClr val="78787B"/>
      </a:accent6>
      <a:hlink>
        <a:srgbClr val="0091BA"/>
      </a:hlink>
      <a:folHlink>
        <a:srgbClr val="7878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169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Anthology Marketing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Lum</dc:creator>
  <cp:lastModifiedBy>Reed, Laura (Abby)</cp:lastModifiedBy>
  <cp:revision>32</cp:revision>
  <cp:lastPrinted>2018-01-12T21:35:19Z</cp:lastPrinted>
  <dcterms:created xsi:type="dcterms:W3CDTF">2016-04-08T03:41:26Z</dcterms:created>
  <dcterms:modified xsi:type="dcterms:W3CDTF">2018-01-12T21:36:02Z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06E95955-C940-4AFA-B6A1-80F885802FB1</vt:lpwstr>
  </property>
  <property fmtid="{D5CDD505-2E9C-101B-9397-08002B2CF9AE}" pid="3" name="ArticulatePath">
    <vt:lpwstr>http://hph.hph.local/C17/Marketing/Marketing%20Document%20Library/Hawai'i%20Pacific%20Health%20Brand%20Assets/Templates/Hawaii%20Pacific%20Health%20PowerPoint%20Template</vt:lpwstr>
  </property>
</Properties>
</file>